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397" r:id="rId3"/>
    <p:sldId id="400" r:id="rId4"/>
    <p:sldId id="392" r:id="rId5"/>
    <p:sldId id="391" r:id="rId6"/>
    <p:sldId id="401" r:id="rId7"/>
    <p:sldId id="402" r:id="rId8"/>
    <p:sldId id="403" r:id="rId9"/>
    <p:sldId id="261" r:id="rId10"/>
    <p:sldId id="404" r:id="rId11"/>
    <p:sldId id="269" r:id="rId12"/>
    <p:sldId id="268" r:id="rId13"/>
    <p:sldId id="405" r:id="rId14"/>
    <p:sldId id="266" r:id="rId15"/>
    <p:sldId id="406" r:id="rId16"/>
    <p:sldId id="2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EE2B1C-A623-4AEB-AB40-1461B60EF5F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CCEDA262-701A-49E9-843E-2F91CBD96B18}">
      <dgm:prSet phldrT="[Text]" custT="1"/>
      <dgm:spPr/>
      <dgm:t>
        <a:bodyPr/>
        <a:lstStyle/>
        <a:p>
          <a:r>
            <a:rPr lang="en-US" sz="1400" b="1" dirty="0">
              <a:solidFill>
                <a:schemeClr val="tx1"/>
              </a:solidFill>
            </a:rPr>
            <a:t>Module 1</a:t>
          </a:r>
        </a:p>
      </dgm:t>
    </dgm:pt>
    <dgm:pt modelId="{71E3A2B6-7BDF-4EC7-AD4D-288A37CA3C0C}" type="parTrans" cxnId="{F9B10E40-DE1F-49EB-858B-B893AC1A54AA}">
      <dgm:prSet/>
      <dgm:spPr/>
      <dgm:t>
        <a:bodyPr/>
        <a:lstStyle/>
        <a:p>
          <a:endParaRPr lang="en-US" sz="2000"/>
        </a:p>
      </dgm:t>
    </dgm:pt>
    <dgm:pt modelId="{5869FB42-CF2E-4381-B66A-8FCF3C7F0EC6}" type="sibTrans" cxnId="{F9B10E40-DE1F-49EB-858B-B893AC1A54AA}">
      <dgm:prSet custT="1"/>
      <dgm:spPr>
        <a:solidFill>
          <a:srgbClr val="FF0000"/>
        </a:solidFill>
      </dgm:spPr>
      <dgm:t>
        <a:bodyPr/>
        <a:lstStyle/>
        <a:p>
          <a:endParaRPr lang="en-US" sz="1000"/>
        </a:p>
      </dgm:t>
    </dgm:pt>
    <dgm:pt modelId="{F3E6A0EF-BB6B-44B3-890D-8C0E269C0D79}">
      <dgm:prSet phldrT="[Text]" custT="1"/>
      <dgm:spPr>
        <a:effectLst>
          <a:outerShdw blurRad="50800" dist="38100" dir="2700000" algn="tl" rotWithShape="0">
            <a:prstClr val="black">
              <a:alpha val="40000"/>
            </a:prstClr>
          </a:outerShdw>
        </a:effectLst>
      </dgm:spPr>
      <dgm:t>
        <a:bodyPr/>
        <a:lstStyle/>
        <a:p>
          <a:r>
            <a:rPr lang="en-US" sz="1400" dirty="0"/>
            <a:t>Motivation and characteristics</a:t>
          </a:r>
        </a:p>
      </dgm:t>
    </dgm:pt>
    <dgm:pt modelId="{2BC90457-A0F7-44B4-A6E8-7DA3A00E7E42}" type="parTrans" cxnId="{B813262A-B2DB-4ADB-AA03-989F7BBDA7CA}">
      <dgm:prSet/>
      <dgm:spPr/>
      <dgm:t>
        <a:bodyPr/>
        <a:lstStyle/>
        <a:p>
          <a:endParaRPr lang="en-US" sz="2000"/>
        </a:p>
      </dgm:t>
    </dgm:pt>
    <dgm:pt modelId="{DA864865-063E-4305-9307-CEE7FEFCE33C}" type="sibTrans" cxnId="{B813262A-B2DB-4ADB-AA03-989F7BBDA7CA}">
      <dgm:prSet/>
      <dgm:spPr/>
      <dgm:t>
        <a:bodyPr/>
        <a:lstStyle/>
        <a:p>
          <a:endParaRPr lang="en-US" sz="2000"/>
        </a:p>
      </dgm:t>
    </dgm:pt>
    <dgm:pt modelId="{C0587642-EC76-4387-814D-5CF4A0FCF2C3}">
      <dgm:prSet phldrT="[Text]" custT="1"/>
      <dgm:spPr/>
      <dgm:t>
        <a:bodyPr/>
        <a:lstStyle/>
        <a:p>
          <a:r>
            <a:rPr lang="en-US" sz="1400" b="1" dirty="0">
              <a:solidFill>
                <a:schemeClr val="tx1"/>
              </a:solidFill>
            </a:rPr>
            <a:t>Module 2</a:t>
          </a:r>
        </a:p>
      </dgm:t>
    </dgm:pt>
    <dgm:pt modelId="{77B643AB-9341-4B85-846E-8A45597C228C}" type="parTrans" cxnId="{6E18CDAF-1E32-49EC-B5C1-2AD03746DC8C}">
      <dgm:prSet/>
      <dgm:spPr/>
      <dgm:t>
        <a:bodyPr/>
        <a:lstStyle/>
        <a:p>
          <a:endParaRPr lang="en-US" sz="2000"/>
        </a:p>
      </dgm:t>
    </dgm:pt>
    <dgm:pt modelId="{6209CFFB-6744-479C-A39C-27B649862792}" type="sibTrans" cxnId="{6E18CDAF-1E32-49EC-B5C1-2AD03746DC8C}">
      <dgm:prSet custT="1"/>
      <dgm:spPr>
        <a:solidFill>
          <a:srgbClr val="FF0000"/>
        </a:solidFill>
      </dgm:spPr>
      <dgm:t>
        <a:bodyPr/>
        <a:lstStyle/>
        <a:p>
          <a:endParaRPr lang="en-US" sz="1000"/>
        </a:p>
      </dgm:t>
    </dgm:pt>
    <dgm:pt modelId="{B8CB2785-E6AF-4C12-A276-1D491E982B86}">
      <dgm:prSet phldrT="[Text]" custT="1"/>
      <dgm:spPr>
        <a:effectLst>
          <a:outerShdw blurRad="50800" dist="38100" dir="5400000" algn="t" rotWithShape="0">
            <a:prstClr val="black">
              <a:alpha val="40000"/>
            </a:prstClr>
          </a:outerShdw>
        </a:effectLst>
      </dgm:spPr>
      <dgm:t>
        <a:bodyPr/>
        <a:lstStyle/>
        <a:p>
          <a:r>
            <a:rPr lang="en-US" sz="1400" dirty="0"/>
            <a:t>Multi-dimensional data model</a:t>
          </a:r>
        </a:p>
      </dgm:t>
    </dgm:pt>
    <dgm:pt modelId="{99CCF010-83B8-4406-A8AB-6233A2F23FCD}" type="parTrans" cxnId="{0305A1F6-5A05-4A0B-A3E5-96E80F0AEB71}">
      <dgm:prSet/>
      <dgm:spPr/>
      <dgm:t>
        <a:bodyPr/>
        <a:lstStyle/>
        <a:p>
          <a:endParaRPr lang="en-US" sz="2000"/>
        </a:p>
      </dgm:t>
    </dgm:pt>
    <dgm:pt modelId="{68963141-F13B-4FA9-8C63-61FDB008CD0A}" type="sibTrans" cxnId="{0305A1F6-5A05-4A0B-A3E5-96E80F0AEB71}">
      <dgm:prSet/>
      <dgm:spPr/>
      <dgm:t>
        <a:bodyPr/>
        <a:lstStyle/>
        <a:p>
          <a:endParaRPr lang="en-US" sz="2000"/>
        </a:p>
      </dgm:t>
    </dgm:pt>
    <dgm:pt modelId="{5ABAB481-377F-4BEB-BF35-249B478B8362}">
      <dgm:prSet phldrT="[Text]" custT="1"/>
      <dgm:spPr/>
      <dgm:t>
        <a:bodyPr/>
        <a:lstStyle/>
        <a:p>
          <a:r>
            <a:rPr lang="en-US" sz="1400" b="1" dirty="0">
              <a:solidFill>
                <a:schemeClr val="tx1"/>
              </a:solidFill>
            </a:rPr>
            <a:t>Module 3</a:t>
          </a:r>
        </a:p>
      </dgm:t>
    </dgm:pt>
    <dgm:pt modelId="{81B8BA37-5967-4195-947A-C32004A44B9C}" type="parTrans" cxnId="{8AD5C88D-0144-4F65-8EB1-753E860B0BAC}">
      <dgm:prSet/>
      <dgm:spPr/>
      <dgm:t>
        <a:bodyPr/>
        <a:lstStyle/>
        <a:p>
          <a:endParaRPr lang="en-US" sz="2000"/>
        </a:p>
      </dgm:t>
    </dgm:pt>
    <dgm:pt modelId="{35695666-55B5-4ECD-A186-DF940C396CD6}" type="sibTrans" cxnId="{8AD5C88D-0144-4F65-8EB1-753E860B0BAC}">
      <dgm:prSet custT="1"/>
      <dgm:spPr>
        <a:solidFill>
          <a:srgbClr val="FF0000"/>
        </a:solidFill>
      </dgm:spPr>
      <dgm:t>
        <a:bodyPr/>
        <a:lstStyle/>
        <a:p>
          <a:endParaRPr lang="en-US" sz="1000"/>
        </a:p>
      </dgm:t>
    </dgm:pt>
    <dgm:pt modelId="{EB0D93B7-3A45-4675-A39F-D915B894FB26}">
      <dgm:prSet phldrT="[Text]" custT="1"/>
      <dgm:spPr>
        <a:effectLst>
          <a:outerShdw blurRad="50800" dist="38100" dir="2700000" algn="tl" rotWithShape="0">
            <a:prstClr val="black">
              <a:alpha val="40000"/>
            </a:prstClr>
          </a:outerShdw>
        </a:effectLst>
      </dgm:spPr>
      <dgm:t>
        <a:bodyPr/>
        <a:lstStyle/>
        <a:p>
          <a:r>
            <a:rPr lang="en-US" sz="1400" dirty="0"/>
            <a:t>Schema patterns and </a:t>
          </a:r>
          <a:r>
            <a:rPr lang="en-US" sz="1400" dirty="0" err="1"/>
            <a:t>summarizability</a:t>
          </a:r>
          <a:r>
            <a:rPr lang="en-US" sz="1400" dirty="0"/>
            <a:t> problems</a:t>
          </a:r>
        </a:p>
      </dgm:t>
    </dgm:pt>
    <dgm:pt modelId="{1099FEDC-42F6-44EE-9F67-FDAD4CA5F828}" type="parTrans" cxnId="{C0B12BBB-CFEB-4FA3-9B60-08865671647E}">
      <dgm:prSet/>
      <dgm:spPr/>
      <dgm:t>
        <a:bodyPr/>
        <a:lstStyle/>
        <a:p>
          <a:endParaRPr lang="en-US" sz="2000"/>
        </a:p>
      </dgm:t>
    </dgm:pt>
    <dgm:pt modelId="{E7E0B054-5E8E-45F1-8D14-B617A09F3700}" type="sibTrans" cxnId="{C0B12BBB-CFEB-4FA3-9B60-08865671647E}">
      <dgm:prSet/>
      <dgm:spPr/>
      <dgm:t>
        <a:bodyPr/>
        <a:lstStyle/>
        <a:p>
          <a:endParaRPr lang="en-US" sz="2000"/>
        </a:p>
      </dgm:t>
    </dgm:pt>
    <dgm:pt modelId="{AE6CE104-E8FC-41C8-BBA6-C39D8B647363}">
      <dgm:prSet phldrT="[Text]" custT="1"/>
      <dgm:spPr>
        <a:effectLst>
          <a:outerShdw blurRad="50800" dist="38100" dir="2700000" algn="tl" rotWithShape="0">
            <a:prstClr val="black">
              <a:alpha val="40000"/>
            </a:prstClr>
          </a:outerShdw>
        </a:effectLst>
      </dgm:spPr>
      <dgm:t>
        <a:bodyPr/>
        <a:lstStyle/>
        <a:p>
          <a:r>
            <a:rPr lang="en-US" sz="1400" dirty="0"/>
            <a:t>Architectures</a:t>
          </a:r>
        </a:p>
      </dgm:t>
    </dgm:pt>
    <dgm:pt modelId="{EBA1CA74-9D8E-4B08-8330-72838672DB57}" type="parTrans" cxnId="{6BD14406-A1A2-433F-8CDA-3D30ADB5D52C}">
      <dgm:prSet/>
      <dgm:spPr/>
      <dgm:t>
        <a:bodyPr/>
        <a:lstStyle/>
        <a:p>
          <a:endParaRPr lang="en-US" sz="2000"/>
        </a:p>
      </dgm:t>
    </dgm:pt>
    <dgm:pt modelId="{4B07B5EB-96A6-42F7-9597-5325C44B4584}" type="sibTrans" cxnId="{6BD14406-A1A2-433F-8CDA-3D30ADB5D52C}">
      <dgm:prSet/>
      <dgm:spPr/>
      <dgm:t>
        <a:bodyPr/>
        <a:lstStyle/>
        <a:p>
          <a:endParaRPr lang="en-US" sz="2000"/>
        </a:p>
      </dgm:t>
    </dgm:pt>
    <dgm:pt modelId="{A4B1A56F-8398-45EE-A322-DF3619A4E03D}">
      <dgm:prSet phldrT="[Text]" custT="1"/>
      <dgm:spPr>
        <a:effectLst>
          <a:outerShdw blurRad="50800" dist="38100" dir="2700000" algn="tl" rotWithShape="0">
            <a:prstClr val="black">
              <a:alpha val="40000"/>
            </a:prstClr>
          </a:outerShdw>
        </a:effectLst>
      </dgm:spPr>
      <dgm:t>
        <a:bodyPr/>
        <a:lstStyle/>
        <a:p>
          <a:r>
            <a:rPr lang="en-US" sz="1400" dirty="0"/>
            <a:t>Project characteristics and maturity model</a:t>
          </a:r>
        </a:p>
      </dgm:t>
    </dgm:pt>
    <dgm:pt modelId="{415263C8-57DB-429B-BC63-20D10F1E3AA7}" type="parTrans" cxnId="{4D5AABA8-A334-482D-840D-7827D4A2CB22}">
      <dgm:prSet/>
      <dgm:spPr/>
      <dgm:t>
        <a:bodyPr/>
        <a:lstStyle/>
        <a:p>
          <a:endParaRPr lang="en-US" sz="2000"/>
        </a:p>
      </dgm:t>
    </dgm:pt>
    <dgm:pt modelId="{B3A8BA18-77E0-41F7-9F25-449A46FF1837}" type="sibTrans" cxnId="{4D5AABA8-A334-482D-840D-7827D4A2CB22}">
      <dgm:prSet/>
      <dgm:spPr/>
      <dgm:t>
        <a:bodyPr/>
        <a:lstStyle/>
        <a:p>
          <a:endParaRPr lang="en-US" sz="2000"/>
        </a:p>
      </dgm:t>
    </dgm:pt>
    <dgm:pt modelId="{8D9229D6-F8BE-433D-A9EC-20E24CB442C9}">
      <dgm:prSet phldrT="[Text]" custT="1"/>
      <dgm:spPr>
        <a:effectLst>
          <a:outerShdw blurRad="50800" dist="38100" dir="5400000" algn="t" rotWithShape="0">
            <a:prstClr val="black">
              <a:alpha val="40000"/>
            </a:prstClr>
          </a:outerShdw>
        </a:effectLst>
      </dgm:spPr>
      <dgm:t>
        <a:bodyPr/>
        <a:lstStyle/>
        <a:p>
          <a:r>
            <a:rPr lang="en-US" sz="1400" dirty="0"/>
            <a:t>Pivot table tool practice</a:t>
          </a:r>
        </a:p>
      </dgm:t>
    </dgm:pt>
    <dgm:pt modelId="{37FAA03D-1250-487C-996E-17F3016C9E01}" type="parTrans" cxnId="{B51A49A0-0EBD-4135-8966-C582F6B3CECB}">
      <dgm:prSet/>
      <dgm:spPr/>
      <dgm:t>
        <a:bodyPr/>
        <a:lstStyle/>
        <a:p>
          <a:endParaRPr lang="en-US" sz="2000"/>
        </a:p>
      </dgm:t>
    </dgm:pt>
    <dgm:pt modelId="{F542DD85-6756-40CC-8771-34D0EDF5601A}" type="sibTrans" cxnId="{B51A49A0-0EBD-4135-8966-C582F6B3CECB}">
      <dgm:prSet/>
      <dgm:spPr/>
      <dgm:t>
        <a:bodyPr/>
        <a:lstStyle/>
        <a:p>
          <a:endParaRPr lang="en-US" sz="2000"/>
        </a:p>
      </dgm:t>
    </dgm:pt>
    <dgm:pt modelId="{240B6966-B6BB-498F-807D-341555E53B6E}">
      <dgm:prSet phldrT="[Text]" custT="1"/>
      <dgm:spPr>
        <a:effectLst>
          <a:outerShdw blurRad="50800" dist="38100" dir="2700000" algn="tl" rotWithShape="0">
            <a:prstClr val="black">
              <a:alpha val="40000"/>
            </a:prstClr>
          </a:outerShdw>
        </a:effectLst>
      </dgm:spPr>
      <dgm:t>
        <a:bodyPr/>
        <a:lstStyle/>
        <a:p>
          <a:r>
            <a:rPr lang="en-US" sz="1400" dirty="0"/>
            <a:t>Enterprise data warehouse development</a:t>
          </a:r>
        </a:p>
      </dgm:t>
    </dgm:pt>
    <dgm:pt modelId="{C85B9430-0B24-404B-BC46-562DEA0E2EED}" type="parTrans" cxnId="{36CBAE08-B56D-4BFF-B6DE-14FCED0CF01D}">
      <dgm:prSet/>
      <dgm:spPr/>
      <dgm:t>
        <a:bodyPr/>
        <a:lstStyle/>
        <a:p>
          <a:endParaRPr lang="en-US" sz="2000"/>
        </a:p>
      </dgm:t>
    </dgm:pt>
    <dgm:pt modelId="{056A1383-6C76-472D-9855-5C023D39C058}" type="sibTrans" cxnId="{36CBAE08-B56D-4BFF-B6DE-14FCED0CF01D}">
      <dgm:prSet/>
      <dgm:spPr/>
      <dgm:t>
        <a:bodyPr/>
        <a:lstStyle/>
        <a:p>
          <a:endParaRPr lang="en-US" sz="2000"/>
        </a:p>
      </dgm:t>
    </dgm:pt>
    <dgm:pt modelId="{A36D8211-DC2F-4E89-A5F0-F43318069ED7}">
      <dgm:prSet phldrT="[Text]" custT="1"/>
      <dgm:spPr/>
      <dgm:t>
        <a:bodyPr/>
        <a:lstStyle/>
        <a:p>
          <a:r>
            <a:rPr lang="en-US" sz="1400" b="1" dirty="0">
              <a:solidFill>
                <a:schemeClr val="tx1"/>
              </a:solidFill>
            </a:rPr>
            <a:t>Module 4</a:t>
          </a:r>
        </a:p>
      </dgm:t>
    </dgm:pt>
    <dgm:pt modelId="{4B09D614-B05B-4444-8B7C-6CCE82867193}" type="parTrans" cxnId="{8AC39223-A57F-4B51-AEF9-0763C025C0CC}">
      <dgm:prSet/>
      <dgm:spPr/>
      <dgm:t>
        <a:bodyPr/>
        <a:lstStyle/>
        <a:p>
          <a:endParaRPr lang="en-US" sz="2000"/>
        </a:p>
      </dgm:t>
    </dgm:pt>
    <dgm:pt modelId="{A147E930-B730-47B4-BEEC-9437EEFAFD05}" type="sibTrans" cxnId="{8AC39223-A57F-4B51-AEF9-0763C025C0CC}">
      <dgm:prSet custT="1"/>
      <dgm:spPr/>
      <dgm:t>
        <a:bodyPr/>
        <a:lstStyle/>
        <a:p>
          <a:endParaRPr lang="en-US" sz="2000"/>
        </a:p>
      </dgm:t>
    </dgm:pt>
    <dgm:pt modelId="{316B1B22-D485-4C33-B9E9-5DD73C003654}">
      <dgm:prSet phldrT="[Text]" custT="1"/>
      <dgm:spPr>
        <a:effectLst>
          <a:outerShdw blurRad="50800" dist="38100" dir="5400000" algn="t" rotWithShape="0">
            <a:prstClr val="black">
              <a:alpha val="40000"/>
            </a:prstClr>
          </a:outerShdw>
        </a:effectLst>
      </dgm:spPr>
      <dgm:t>
        <a:bodyPr/>
        <a:lstStyle/>
        <a:p>
          <a:r>
            <a:rPr lang="en-US" sz="1400" dirty="0"/>
            <a:t>Data integration process concepts</a:t>
          </a:r>
        </a:p>
      </dgm:t>
    </dgm:pt>
    <dgm:pt modelId="{F709F97A-53B5-42F2-A59B-065B99F156CC}" type="parTrans" cxnId="{488F2705-F95A-4E49-B2BF-EC29FB38C5F7}">
      <dgm:prSet/>
      <dgm:spPr/>
      <dgm:t>
        <a:bodyPr/>
        <a:lstStyle/>
        <a:p>
          <a:endParaRPr lang="en-US" sz="2000"/>
        </a:p>
      </dgm:t>
    </dgm:pt>
    <dgm:pt modelId="{E7C89D1B-33ED-40C8-8381-CE70738B7787}" type="sibTrans" cxnId="{488F2705-F95A-4E49-B2BF-EC29FB38C5F7}">
      <dgm:prSet/>
      <dgm:spPr/>
      <dgm:t>
        <a:bodyPr/>
        <a:lstStyle/>
        <a:p>
          <a:endParaRPr lang="en-US" sz="2000"/>
        </a:p>
      </dgm:t>
    </dgm:pt>
    <dgm:pt modelId="{BEC81F17-A8E5-4DAE-9286-E0628C038A44}">
      <dgm:prSet phldrT="[Text]" custT="1"/>
      <dgm:spPr>
        <a:effectLst>
          <a:outerShdw blurRad="50800" dist="38100" dir="5400000" algn="t" rotWithShape="0">
            <a:prstClr val="black">
              <a:alpha val="40000"/>
            </a:prstClr>
          </a:outerShdw>
        </a:effectLst>
      </dgm:spPr>
      <dgm:t>
        <a:bodyPr/>
        <a:lstStyle/>
        <a:p>
          <a:r>
            <a:rPr lang="en-US" sz="1400" dirty="0"/>
            <a:t>Architectures and features of data integration tools</a:t>
          </a:r>
        </a:p>
      </dgm:t>
    </dgm:pt>
    <dgm:pt modelId="{5A7167A6-9A03-4350-AFA8-D86150C0830E}" type="sibTrans" cxnId="{F48807A3-1F45-40EE-A6A1-00DBDCCAA511}">
      <dgm:prSet/>
      <dgm:spPr/>
      <dgm:t>
        <a:bodyPr/>
        <a:lstStyle/>
        <a:p>
          <a:endParaRPr lang="en-US" sz="2000"/>
        </a:p>
      </dgm:t>
    </dgm:pt>
    <dgm:pt modelId="{287C8073-5C6C-43FF-87A3-722E0708357A}" type="parTrans" cxnId="{F48807A3-1F45-40EE-A6A1-00DBDCCAA511}">
      <dgm:prSet/>
      <dgm:spPr/>
      <dgm:t>
        <a:bodyPr/>
        <a:lstStyle/>
        <a:p>
          <a:endParaRPr lang="en-US" sz="2000"/>
        </a:p>
      </dgm:t>
    </dgm:pt>
    <dgm:pt modelId="{F312CDB2-3EC8-48E3-903F-46CC577358D4}">
      <dgm:prSet phldrT="[Text]" custT="1"/>
      <dgm:spPr>
        <a:effectLst>
          <a:outerShdw blurRad="50800" dist="38100" dir="5400000" algn="t" rotWithShape="0">
            <a:prstClr val="black">
              <a:alpha val="40000"/>
            </a:prstClr>
          </a:outerShdw>
        </a:effectLst>
      </dgm:spPr>
      <dgm:t>
        <a:bodyPr/>
        <a:lstStyle/>
        <a:p>
          <a:r>
            <a:rPr lang="en-US" sz="1400" dirty="0"/>
            <a:t>Data integration techniques</a:t>
          </a:r>
        </a:p>
      </dgm:t>
    </dgm:pt>
    <dgm:pt modelId="{01D5CDC5-B26F-457B-970E-7E890F404C12}" type="sibTrans" cxnId="{5AB45BC6-05D2-4613-8D21-4DA1F0CAFABC}">
      <dgm:prSet/>
      <dgm:spPr/>
      <dgm:t>
        <a:bodyPr/>
        <a:lstStyle/>
        <a:p>
          <a:endParaRPr lang="en-US" sz="2000"/>
        </a:p>
      </dgm:t>
    </dgm:pt>
    <dgm:pt modelId="{4989CA34-DD5A-46B8-8DB4-648F4A3E5B9E}" type="parTrans" cxnId="{5AB45BC6-05D2-4613-8D21-4DA1F0CAFABC}">
      <dgm:prSet/>
      <dgm:spPr/>
      <dgm:t>
        <a:bodyPr/>
        <a:lstStyle/>
        <a:p>
          <a:endParaRPr lang="en-US" sz="2000"/>
        </a:p>
      </dgm:t>
    </dgm:pt>
    <dgm:pt modelId="{0CB57088-5D77-4566-9282-644125453B6C}">
      <dgm:prSet phldrT="[Text]" custT="1"/>
      <dgm:spPr>
        <a:effectLst>
          <a:outerShdw blurRad="50800" dist="38100" dir="2700000" algn="tl" rotWithShape="0">
            <a:prstClr val="black">
              <a:alpha val="40000"/>
            </a:prstClr>
          </a:outerShdw>
        </a:effectLst>
      </dgm:spPr>
      <dgm:t>
        <a:bodyPr/>
        <a:lstStyle/>
        <a:p>
          <a:r>
            <a:rPr lang="en-US" sz="1400" dirty="0"/>
            <a:t>Schema integration practice</a:t>
          </a:r>
        </a:p>
      </dgm:t>
    </dgm:pt>
    <dgm:pt modelId="{1D591105-AB2C-436D-A624-39A1AB8163E3}" type="parTrans" cxnId="{0DA961F0-7D1C-4687-8AD5-6403E3A1665F}">
      <dgm:prSet/>
      <dgm:spPr/>
      <dgm:t>
        <a:bodyPr/>
        <a:lstStyle/>
        <a:p>
          <a:endParaRPr lang="en-US" sz="1800"/>
        </a:p>
      </dgm:t>
    </dgm:pt>
    <dgm:pt modelId="{B48C7429-B3E2-4958-9C2B-DD824816914A}" type="sibTrans" cxnId="{0DA961F0-7D1C-4687-8AD5-6403E3A1665F}">
      <dgm:prSet/>
      <dgm:spPr/>
      <dgm:t>
        <a:bodyPr/>
        <a:lstStyle/>
        <a:p>
          <a:endParaRPr lang="en-US" sz="1800"/>
        </a:p>
      </dgm:t>
    </dgm:pt>
    <dgm:pt modelId="{485BAE40-7747-49D5-A638-A6C2D33E7389}">
      <dgm:prSet phldrT="[Text]" custT="1"/>
      <dgm:spPr>
        <a:effectLst>
          <a:outerShdw blurRad="50800" dist="38100" dir="5400000" algn="t" rotWithShape="0">
            <a:prstClr val="black">
              <a:alpha val="40000"/>
            </a:prstClr>
          </a:outerShdw>
        </a:effectLst>
      </dgm:spPr>
      <dgm:t>
        <a:bodyPr/>
        <a:lstStyle/>
        <a:p>
          <a:r>
            <a:rPr lang="en-US" sz="1400" dirty="0"/>
            <a:t>Microsoft MDX language</a:t>
          </a:r>
        </a:p>
      </dgm:t>
    </dgm:pt>
    <dgm:pt modelId="{F25C1FE4-C03D-4DB6-B76F-D69FDBD67BF5}" type="parTrans" cxnId="{900C140B-441F-4647-88B4-0E861785C092}">
      <dgm:prSet/>
      <dgm:spPr/>
      <dgm:t>
        <a:bodyPr/>
        <a:lstStyle/>
        <a:p>
          <a:endParaRPr lang="en-US" sz="1800"/>
        </a:p>
      </dgm:t>
    </dgm:pt>
    <dgm:pt modelId="{BB212B19-A6D9-4D7E-BC61-E23E0D20F4E4}" type="sibTrans" cxnId="{900C140B-441F-4647-88B4-0E861785C092}">
      <dgm:prSet/>
      <dgm:spPr/>
      <dgm:t>
        <a:bodyPr/>
        <a:lstStyle/>
        <a:p>
          <a:endParaRPr lang="en-US" sz="1800"/>
        </a:p>
      </dgm:t>
    </dgm:pt>
    <dgm:pt modelId="{4B13B248-33F0-4D29-9E2F-7E13181DA0FF}">
      <dgm:prSet phldrT="[Text]" custT="1"/>
      <dgm:spPr>
        <a:effectLst>
          <a:outerShdw blurRad="50800" dist="38100" dir="2700000" algn="tl" rotWithShape="0">
            <a:prstClr val="black">
              <a:alpha val="40000"/>
            </a:prstClr>
          </a:outerShdw>
        </a:effectLst>
      </dgm:spPr>
      <dgm:t>
        <a:bodyPr/>
        <a:lstStyle/>
        <a:p>
          <a:r>
            <a:rPr lang="en-US" sz="1400" dirty="0"/>
            <a:t>Employment opportunities</a:t>
          </a:r>
        </a:p>
      </dgm:t>
    </dgm:pt>
    <dgm:pt modelId="{D69505EB-63BE-4364-B438-12A1273A3C40}" type="parTrans" cxnId="{2C0E63F0-779D-47E7-A081-8DF751B95711}">
      <dgm:prSet/>
      <dgm:spPr/>
      <dgm:t>
        <a:bodyPr/>
        <a:lstStyle/>
        <a:p>
          <a:endParaRPr lang="en-US" sz="1800"/>
        </a:p>
      </dgm:t>
    </dgm:pt>
    <dgm:pt modelId="{8CD00C5B-4350-49B3-A723-005CEABCF520}" type="sibTrans" cxnId="{2C0E63F0-779D-47E7-A081-8DF751B95711}">
      <dgm:prSet/>
      <dgm:spPr/>
      <dgm:t>
        <a:bodyPr/>
        <a:lstStyle/>
        <a:p>
          <a:endParaRPr lang="en-US" sz="1800"/>
        </a:p>
      </dgm:t>
    </dgm:pt>
    <dgm:pt modelId="{EB4630A5-60F6-44FD-ADED-00F56B431758}">
      <dgm:prSet phldrT="[Text]" custT="1"/>
      <dgm:spPr>
        <a:effectLst>
          <a:outerShdw blurRad="50800" dist="38100" dir="5400000" algn="t" rotWithShape="0">
            <a:prstClr val="black">
              <a:alpha val="40000"/>
            </a:prstClr>
          </a:outerShdw>
        </a:effectLst>
      </dgm:spPr>
      <dgm:t>
        <a:bodyPr/>
        <a:lstStyle/>
        <a:p>
          <a:r>
            <a:rPr lang="en-US" sz="1400" b="1" dirty="0">
              <a:solidFill>
                <a:schemeClr val="tx1"/>
              </a:solidFill>
            </a:rPr>
            <a:t>Module 5</a:t>
          </a:r>
        </a:p>
      </dgm:t>
    </dgm:pt>
    <dgm:pt modelId="{B205780C-3128-41EB-951D-9A5A5F46B972}" type="parTrans" cxnId="{98CFD311-6112-4AA7-8BC0-8D4D8C542D6B}">
      <dgm:prSet/>
      <dgm:spPr/>
      <dgm:t>
        <a:bodyPr/>
        <a:lstStyle/>
        <a:p>
          <a:endParaRPr lang="en-US" sz="1800"/>
        </a:p>
      </dgm:t>
    </dgm:pt>
    <dgm:pt modelId="{C15FD44A-1CDB-40E8-9DCF-607BFC561396}" type="sibTrans" cxnId="{98CFD311-6112-4AA7-8BC0-8D4D8C542D6B}">
      <dgm:prSet/>
      <dgm:spPr/>
      <dgm:t>
        <a:bodyPr/>
        <a:lstStyle/>
        <a:p>
          <a:endParaRPr lang="en-US" sz="1800"/>
        </a:p>
      </dgm:t>
    </dgm:pt>
    <dgm:pt modelId="{2F2B2263-89C5-41A0-A095-7F0B08B2F116}">
      <dgm:prSet phldrT="[Text]" custT="1"/>
      <dgm:spPr>
        <a:effectLst>
          <a:outerShdw blurRad="50800" dist="38100" dir="5400000" algn="t" rotWithShape="0">
            <a:prstClr val="black">
              <a:alpha val="40000"/>
            </a:prstClr>
          </a:outerShdw>
        </a:effectLst>
      </dgm:spPr>
      <dgm:t>
        <a:bodyPr/>
        <a:lstStyle/>
        <a:p>
          <a:r>
            <a:rPr lang="en-US" sz="1400" dirty="0"/>
            <a:t>Overview of </a:t>
          </a:r>
          <a:r>
            <a:rPr lang="en-US" sz="1400" dirty="0" err="1"/>
            <a:t>Talend</a:t>
          </a:r>
          <a:r>
            <a:rPr lang="en-US" sz="1400" dirty="0"/>
            <a:t> and Pentaho tools</a:t>
          </a:r>
        </a:p>
      </dgm:t>
    </dgm:pt>
    <dgm:pt modelId="{F4AA13F1-E376-4B29-946F-446271AEC78B}" type="parTrans" cxnId="{B49B425F-C77F-4631-A463-EDD4887F8ADA}">
      <dgm:prSet/>
      <dgm:spPr/>
      <dgm:t>
        <a:bodyPr/>
        <a:lstStyle/>
        <a:p>
          <a:endParaRPr lang="en-US" sz="1800"/>
        </a:p>
      </dgm:t>
    </dgm:pt>
    <dgm:pt modelId="{AD294694-A9DA-4ACB-BA6F-122BD92FC169}" type="sibTrans" cxnId="{B49B425F-C77F-4631-A463-EDD4887F8ADA}">
      <dgm:prSet/>
      <dgm:spPr/>
      <dgm:t>
        <a:bodyPr/>
        <a:lstStyle/>
        <a:p>
          <a:endParaRPr lang="en-US" sz="1800"/>
        </a:p>
      </dgm:t>
    </dgm:pt>
    <dgm:pt modelId="{728BB20C-48A2-4AAD-A7C1-711C25C19933}">
      <dgm:prSet phldrT="[Text]" custT="1"/>
      <dgm:spPr>
        <a:effectLst>
          <a:outerShdw blurRad="50800" dist="38100" dir="5400000" algn="t" rotWithShape="0">
            <a:prstClr val="black">
              <a:alpha val="40000"/>
            </a:prstClr>
          </a:outerShdw>
        </a:effectLst>
      </dgm:spPr>
      <dgm:t>
        <a:bodyPr/>
        <a:lstStyle/>
        <a:p>
          <a:r>
            <a:rPr lang="en-US" sz="1400" dirty="0"/>
            <a:t>Practice with Pentaho Data Integration</a:t>
          </a:r>
        </a:p>
      </dgm:t>
    </dgm:pt>
    <dgm:pt modelId="{5F988B25-5B6A-453E-AE5A-405EFE1F4033}" type="parTrans" cxnId="{80BAB81C-F608-4BEE-96FC-5E33B50A3482}">
      <dgm:prSet/>
      <dgm:spPr/>
      <dgm:t>
        <a:bodyPr/>
        <a:lstStyle/>
        <a:p>
          <a:endParaRPr lang="en-US" sz="1800"/>
        </a:p>
      </dgm:t>
    </dgm:pt>
    <dgm:pt modelId="{6C59F700-2D7A-48FC-84E6-F9EFC4A5E6BF}" type="sibTrans" cxnId="{80BAB81C-F608-4BEE-96FC-5E33B50A3482}">
      <dgm:prSet/>
      <dgm:spPr/>
      <dgm:t>
        <a:bodyPr/>
        <a:lstStyle/>
        <a:p>
          <a:endParaRPr lang="en-US" sz="1800"/>
        </a:p>
      </dgm:t>
    </dgm:pt>
    <dgm:pt modelId="{3344E538-8B34-494F-A6C6-47AFD4E74F00}">
      <dgm:prSet phldrT="[Text]" custT="1"/>
      <dgm:spPr>
        <a:effectLst>
          <a:outerShdw blurRad="50800" dist="38100" dir="5400000" algn="t" rotWithShape="0">
            <a:prstClr val="black">
              <a:alpha val="40000"/>
            </a:prstClr>
          </a:outerShdw>
        </a:effectLst>
      </dgm:spPr>
      <dgm:t>
        <a:bodyPr/>
        <a:lstStyle/>
        <a:p>
          <a:r>
            <a:rPr lang="en-US" sz="1400" dirty="0"/>
            <a:t>Change data characteristics</a:t>
          </a:r>
        </a:p>
      </dgm:t>
    </dgm:pt>
    <dgm:pt modelId="{78B69E81-4552-4F67-A155-69C53BC2D1F5}" type="parTrans" cxnId="{CB36E6E3-EE42-4F59-B9A8-55ECE4C61A5C}">
      <dgm:prSet/>
      <dgm:spPr/>
      <dgm:t>
        <a:bodyPr/>
        <a:lstStyle/>
        <a:p>
          <a:endParaRPr lang="en-US"/>
        </a:p>
      </dgm:t>
    </dgm:pt>
    <dgm:pt modelId="{E26CAF48-E1B5-4EC4-BFE5-86AFA76DE8AF}" type="sibTrans" cxnId="{CB36E6E3-EE42-4F59-B9A8-55ECE4C61A5C}">
      <dgm:prSet/>
      <dgm:spPr/>
      <dgm:t>
        <a:bodyPr/>
        <a:lstStyle/>
        <a:p>
          <a:endParaRPr lang="en-US"/>
        </a:p>
      </dgm:t>
    </dgm:pt>
    <dgm:pt modelId="{DA70F62E-82D2-400E-A9F7-B67FD82EF08B}" type="pres">
      <dgm:prSet presAssocID="{B7EE2B1C-A623-4AEB-AB40-1461B60EF5FE}" presName="linearFlow" presStyleCnt="0">
        <dgm:presLayoutVars>
          <dgm:dir/>
          <dgm:animLvl val="lvl"/>
          <dgm:resizeHandles val="exact"/>
        </dgm:presLayoutVars>
      </dgm:prSet>
      <dgm:spPr/>
    </dgm:pt>
    <dgm:pt modelId="{322A7033-BFC9-4AC0-A683-EA00F6AEE1E7}" type="pres">
      <dgm:prSet presAssocID="{CCEDA262-701A-49E9-843E-2F91CBD96B18}" presName="composite" presStyleCnt="0"/>
      <dgm:spPr/>
    </dgm:pt>
    <dgm:pt modelId="{60796ACB-64A0-44C3-A02E-FE277DEF3AB6}" type="pres">
      <dgm:prSet presAssocID="{CCEDA262-701A-49E9-843E-2F91CBD96B18}" presName="parentText" presStyleLbl="alignNode1" presStyleIdx="0" presStyleCnt="5">
        <dgm:presLayoutVars>
          <dgm:chMax val="1"/>
          <dgm:bulletEnabled val="1"/>
        </dgm:presLayoutVars>
      </dgm:prSet>
      <dgm:spPr/>
    </dgm:pt>
    <dgm:pt modelId="{D484B4F6-0400-4E99-A412-D79FA7EF7D69}" type="pres">
      <dgm:prSet presAssocID="{CCEDA262-701A-49E9-843E-2F91CBD96B18}" presName="descendantText" presStyleLbl="alignAcc1" presStyleIdx="0" presStyleCnt="5" custScaleX="86215" custScaleY="124422" custLinFactNeighborX="4329" custLinFactNeighborY="-1786">
        <dgm:presLayoutVars>
          <dgm:bulletEnabled val="1"/>
        </dgm:presLayoutVars>
      </dgm:prSet>
      <dgm:spPr/>
    </dgm:pt>
    <dgm:pt modelId="{B6A5C0F5-7396-48C0-A218-D4F485FBA2D0}" type="pres">
      <dgm:prSet presAssocID="{5869FB42-CF2E-4381-B66A-8FCF3C7F0EC6}" presName="sp" presStyleCnt="0"/>
      <dgm:spPr/>
    </dgm:pt>
    <dgm:pt modelId="{B2616BC6-DC7C-4184-B5B1-58E26CFF80FB}" type="pres">
      <dgm:prSet presAssocID="{C0587642-EC76-4387-814D-5CF4A0FCF2C3}" presName="composite" presStyleCnt="0"/>
      <dgm:spPr/>
    </dgm:pt>
    <dgm:pt modelId="{BD9C3D0B-9392-465F-9520-E3C5255FC417}" type="pres">
      <dgm:prSet presAssocID="{C0587642-EC76-4387-814D-5CF4A0FCF2C3}" presName="parentText" presStyleLbl="alignNode1" presStyleIdx="1" presStyleCnt="5">
        <dgm:presLayoutVars>
          <dgm:chMax val="1"/>
          <dgm:bulletEnabled val="1"/>
        </dgm:presLayoutVars>
      </dgm:prSet>
      <dgm:spPr/>
    </dgm:pt>
    <dgm:pt modelId="{26BA0AC3-BBEA-4841-8C4E-2AED00ADB5B7}" type="pres">
      <dgm:prSet presAssocID="{C0587642-EC76-4387-814D-5CF4A0FCF2C3}" presName="descendantText" presStyleLbl="alignAcc1" presStyleIdx="1" presStyleCnt="5" custScaleX="86215" custLinFactNeighborX="4329" custLinFactNeighborY="-1786">
        <dgm:presLayoutVars>
          <dgm:bulletEnabled val="1"/>
        </dgm:presLayoutVars>
      </dgm:prSet>
      <dgm:spPr/>
    </dgm:pt>
    <dgm:pt modelId="{BED9CB80-E8BF-46C8-A1C8-C107FB8940BA}" type="pres">
      <dgm:prSet presAssocID="{6209CFFB-6744-479C-A39C-27B649862792}" presName="sp" presStyleCnt="0"/>
      <dgm:spPr/>
    </dgm:pt>
    <dgm:pt modelId="{75DE133D-BACD-4D2E-852C-B7E5EB6F764B}" type="pres">
      <dgm:prSet presAssocID="{5ABAB481-377F-4BEB-BF35-249B478B8362}" presName="composite" presStyleCnt="0"/>
      <dgm:spPr/>
    </dgm:pt>
    <dgm:pt modelId="{0820A4D5-4B77-48BB-8DE7-236A4CB3E46D}" type="pres">
      <dgm:prSet presAssocID="{5ABAB481-377F-4BEB-BF35-249B478B8362}" presName="parentText" presStyleLbl="alignNode1" presStyleIdx="2" presStyleCnt="5">
        <dgm:presLayoutVars>
          <dgm:chMax val="1"/>
          <dgm:bulletEnabled val="1"/>
        </dgm:presLayoutVars>
      </dgm:prSet>
      <dgm:spPr/>
    </dgm:pt>
    <dgm:pt modelId="{25988677-A997-4D2A-BB81-29778BB78B9E}" type="pres">
      <dgm:prSet presAssocID="{5ABAB481-377F-4BEB-BF35-249B478B8362}" presName="descendantText" presStyleLbl="alignAcc1" presStyleIdx="2" presStyleCnt="5" custScaleX="86215" custScaleY="128880" custLinFactNeighborX="4906" custLinFactNeighborY="-5245">
        <dgm:presLayoutVars>
          <dgm:bulletEnabled val="1"/>
        </dgm:presLayoutVars>
      </dgm:prSet>
      <dgm:spPr/>
    </dgm:pt>
    <dgm:pt modelId="{98987F66-EAD7-4311-B8D1-F8AAAB6D0218}" type="pres">
      <dgm:prSet presAssocID="{35695666-55B5-4ECD-A186-DF940C396CD6}" presName="sp" presStyleCnt="0"/>
      <dgm:spPr/>
    </dgm:pt>
    <dgm:pt modelId="{F95C7B0B-A4D6-4786-A355-32C8B21D1D64}" type="pres">
      <dgm:prSet presAssocID="{A36D8211-DC2F-4E89-A5F0-F43318069ED7}" presName="composite" presStyleCnt="0"/>
      <dgm:spPr/>
    </dgm:pt>
    <dgm:pt modelId="{1832BACC-DED9-47F7-9B7C-764DED19B87B}" type="pres">
      <dgm:prSet presAssocID="{A36D8211-DC2F-4E89-A5F0-F43318069ED7}" presName="parentText" presStyleLbl="alignNode1" presStyleIdx="3" presStyleCnt="5">
        <dgm:presLayoutVars>
          <dgm:chMax val="1"/>
          <dgm:bulletEnabled val="1"/>
        </dgm:presLayoutVars>
      </dgm:prSet>
      <dgm:spPr/>
    </dgm:pt>
    <dgm:pt modelId="{C1711C0C-C87C-463F-A282-96994E94BB20}" type="pres">
      <dgm:prSet presAssocID="{A36D8211-DC2F-4E89-A5F0-F43318069ED7}" presName="descendantText" presStyleLbl="alignAcc1" presStyleIdx="3" presStyleCnt="5" custScaleX="86215" custLinFactNeighborX="4329" custLinFactNeighborY="-1786">
        <dgm:presLayoutVars>
          <dgm:bulletEnabled val="1"/>
        </dgm:presLayoutVars>
      </dgm:prSet>
      <dgm:spPr/>
    </dgm:pt>
    <dgm:pt modelId="{E866F7A9-6C9D-4696-80AF-1CD2051C8B4D}" type="pres">
      <dgm:prSet presAssocID="{A147E930-B730-47B4-BEEC-9437EEFAFD05}" presName="sp" presStyleCnt="0"/>
      <dgm:spPr/>
    </dgm:pt>
    <dgm:pt modelId="{3B73743A-ED88-4350-8A7B-2A2C391980F9}" type="pres">
      <dgm:prSet presAssocID="{EB4630A5-60F6-44FD-ADED-00F56B431758}" presName="composite" presStyleCnt="0"/>
      <dgm:spPr/>
    </dgm:pt>
    <dgm:pt modelId="{E59DD776-6325-4A8D-B277-3F6F5B852365}" type="pres">
      <dgm:prSet presAssocID="{EB4630A5-60F6-44FD-ADED-00F56B431758}" presName="parentText" presStyleLbl="alignNode1" presStyleIdx="4" presStyleCnt="5">
        <dgm:presLayoutVars>
          <dgm:chMax val="1"/>
          <dgm:bulletEnabled val="1"/>
        </dgm:presLayoutVars>
      </dgm:prSet>
      <dgm:spPr/>
    </dgm:pt>
    <dgm:pt modelId="{45A0783A-DDF0-4E2D-9975-72645C8A63C1}" type="pres">
      <dgm:prSet presAssocID="{EB4630A5-60F6-44FD-ADED-00F56B431758}" presName="descendantText" presStyleLbl="alignAcc1" presStyleIdx="4" presStyleCnt="5" custScaleX="86215" custLinFactNeighborX="4329" custLinFactNeighborY="-1786">
        <dgm:presLayoutVars>
          <dgm:bulletEnabled val="1"/>
        </dgm:presLayoutVars>
      </dgm:prSet>
      <dgm:spPr/>
    </dgm:pt>
  </dgm:ptLst>
  <dgm:cxnLst>
    <dgm:cxn modelId="{488F2705-F95A-4E49-B2BF-EC29FB38C5F7}" srcId="{A36D8211-DC2F-4E89-A5F0-F43318069ED7}" destId="{316B1B22-D485-4C33-B9E9-5DD73C003654}" srcOrd="0" destOrd="0" parTransId="{F709F97A-53B5-42F2-A59B-065B99F156CC}" sibTransId="{E7C89D1B-33ED-40C8-8381-CE70738B7787}"/>
    <dgm:cxn modelId="{6BD14406-A1A2-433F-8CDA-3D30ADB5D52C}" srcId="{CCEDA262-701A-49E9-843E-2F91CBD96B18}" destId="{AE6CE104-E8FC-41C8-BBA6-C39D8B647363}" srcOrd="1" destOrd="0" parTransId="{EBA1CA74-9D8E-4B08-8330-72838672DB57}" sibTransId="{4B07B5EB-96A6-42F7-9597-5325C44B4584}"/>
    <dgm:cxn modelId="{36CBAE08-B56D-4BFF-B6DE-14FCED0CF01D}" srcId="{5ABAB481-377F-4BEB-BF35-249B478B8362}" destId="{240B6966-B6BB-498F-807D-341555E53B6E}" srcOrd="2" destOrd="0" parTransId="{C85B9430-0B24-404B-BC46-562DEA0E2EED}" sibTransId="{056A1383-6C76-472D-9855-5C023D39C058}"/>
    <dgm:cxn modelId="{900C140B-441F-4647-88B4-0E861785C092}" srcId="{C0587642-EC76-4387-814D-5CF4A0FCF2C3}" destId="{485BAE40-7747-49D5-A638-A6C2D33E7389}" srcOrd="1" destOrd="0" parTransId="{F25C1FE4-C03D-4DB6-B76F-D69FDBD67BF5}" sibTransId="{BB212B19-A6D9-4D7E-BC61-E23E0D20F4E4}"/>
    <dgm:cxn modelId="{5CEA140C-CB3A-4168-B29B-D89E7ABDC78A}" type="presOf" srcId="{3344E538-8B34-494F-A6C6-47AFD4E74F00}" destId="{C1711C0C-C87C-463F-A282-96994E94BB20}" srcOrd="0" destOrd="1" presId="urn:microsoft.com/office/officeart/2005/8/layout/chevron2"/>
    <dgm:cxn modelId="{98CFD311-6112-4AA7-8BC0-8D4D8C542D6B}" srcId="{B7EE2B1C-A623-4AEB-AB40-1461B60EF5FE}" destId="{EB4630A5-60F6-44FD-ADED-00F56B431758}" srcOrd="4" destOrd="0" parTransId="{B205780C-3128-41EB-951D-9A5A5F46B972}" sibTransId="{C15FD44A-1CDB-40E8-9DCF-607BFC561396}"/>
    <dgm:cxn modelId="{3D0F5C1C-477F-4FA1-9222-5AE67B813454}" type="presOf" srcId="{316B1B22-D485-4C33-B9E9-5DD73C003654}" destId="{C1711C0C-C87C-463F-A282-96994E94BB20}" srcOrd="0" destOrd="0" presId="urn:microsoft.com/office/officeart/2005/8/layout/chevron2"/>
    <dgm:cxn modelId="{80BAB81C-F608-4BEE-96FC-5E33B50A3482}" srcId="{EB4630A5-60F6-44FD-ADED-00F56B431758}" destId="{728BB20C-48A2-4AAD-A7C1-711C25C19933}" srcOrd="2" destOrd="0" parTransId="{5F988B25-5B6A-453E-AE5A-405EFE1F4033}" sibTransId="{6C59F700-2D7A-48FC-84E6-F9EFC4A5E6BF}"/>
    <dgm:cxn modelId="{49BD2523-C008-45DD-AA35-EFA6CEACE385}" type="presOf" srcId="{4B13B248-33F0-4D29-9E2F-7E13181DA0FF}" destId="{D484B4F6-0400-4E99-A412-D79FA7EF7D69}" srcOrd="0" destOrd="3" presId="urn:microsoft.com/office/officeart/2005/8/layout/chevron2"/>
    <dgm:cxn modelId="{98CC6B23-6F6D-4409-8A56-25C0D8D8A955}" type="presOf" srcId="{AE6CE104-E8FC-41C8-BBA6-C39D8B647363}" destId="{D484B4F6-0400-4E99-A412-D79FA7EF7D69}" srcOrd="0" destOrd="1" presId="urn:microsoft.com/office/officeart/2005/8/layout/chevron2"/>
    <dgm:cxn modelId="{8AC39223-A57F-4B51-AEF9-0763C025C0CC}" srcId="{B7EE2B1C-A623-4AEB-AB40-1461B60EF5FE}" destId="{A36D8211-DC2F-4E89-A5F0-F43318069ED7}" srcOrd="3" destOrd="0" parTransId="{4B09D614-B05B-4444-8B7C-6CCE82867193}" sibTransId="{A147E930-B730-47B4-BEEC-9437EEFAFD05}"/>
    <dgm:cxn modelId="{C65AC423-419A-46E1-97A8-5F72335245C8}" type="presOf" srcId="{BEC81F17-A8E5-4DAE-9286-E0628C038A44}" destId="{45A0783A-DDF0-4E2D-9975-72645C8A63C1}" srcOrd="0" destOrd="0" presId="urn:microsoft.com/office/officeart/2005/8/layout/chevron2"/>
    <dgm:cxn modelId="{B813262A-B2DB-4ADB-AA03-989F7BBDA7CA}" srcId="{CCEDA262-701A-49E9-843E-2F91CBD96B18}" destId="{F3E6A0EF-BB6B-44B3-890D-8C0E269C0D79}" srcOrd="0" destOrd="0" parTransId="{2BC90457-A0F7-44B4-A6E8-7DA3A00E7E42}" sibTransId="{DA864865-063E-4305-9307-CEE7FEFCE33C}"/>
    <dgm:cxn modelId="{7E3BFF2A-144E-4B97-A766-8615BA19F2BD}" type="presOf" srcId="{0CB57088-5D77-4566-9282-644125453B6C}" destId="{25988677-A997-4D2A-BB81-29778BB78B9E}" srcOrd="0" destOrd="1" presId="urn:microsoft.com/office/officeart/2005/8/layout/chevron2"/>
    <dgm:cxn modelId="{AE276031-FE10-4DF9-B5FA-85DE551184A6}" type="presOf" srcId="{C0587642-EC76-4387-814D-5CF4A0FCF2C3}" destId="{BD9C3D0B-9392-465F-9520-E3C5255FC417}" srcOrd="0" destOrd="0" presId="urn:microsoft.com/office/officeart/2005/8/layout/chevron2"/>
    <dgm:cxn modelId="{9B7BE939-1E5E-4332-945C-AF88F3FFB06F}" type="presOf" srcId="{5ABAB481-377F-4BEB-BF35-249B478B8362}" destId="{0820A4D5-4B77-48BB-8DE7-236A4CB3E46D}" srcOrd="0" destOrd="0" presId="urn:microsoft.com/office/officeart/2005/8/layout/chevron2"/>
    <dgm:cxn modelId="{F9B10E40-DE1F-49EB-858B-B893AC1A54AA}" srcId="{B7EE2B1C-A623-4AEB-AB40-1461B60EF5FE}" destId="{CCEDA262-701A-49E9-843E-2F91CBD96B18}" srcOrd="0" destOrd="0" parTransId="{71E3A2B6-7BDF-4EC7-AD4D-288A37CA3C0C}" sibTransId="{5869FB42-CF2E-4381-B66A-8FCF3C7F0EC6}"/>
    <dgm:cxn modelId="{8A50605E-AB77-471B-BBEE-5B78D289D8C6}" type="presOf" srcId="{240B6966-B6BB-498F-807D-341555E53B6E}" destId="{25988677-A997-4D2A-BB81-29778BB78B9E}" srcOrd="0" destOrd="2" presId="urn:microsoft.com/office/officeart/2005/8/layout/chevron2"/>
    <dgm:cxn modelId="{B49B425F-C77F-4631-A463-EDD4887F8ADA}" srcId="{EB4630A5-60F6-44FD-ADED-00F56B431758}" destId="{2F2B2263-89C5-41A0-A095-7F0B08B2F116}" srcOrd="1" destOrd="0" parTransId="{F4AA13F1-E376-4B29-946F-446271AEC78B}" sibTransId="{AD294694-A9DA-4ACB-BA6F-122BD92FC169}"/>
    <dgm:cxn modelId="{BBAC1661-3595-4BE4-91D3-D763D095E3BE}" type="presOf" srcId="{B8CB2785-E6AF-4C12-A276-1D491E982B86}" destId="{26BA0AC3-BBEA-4841-8C4E-2AED00ADB5B7}" srcOrd="0" destOrd="0" presId="urn:microsoft.com/office/officeart/2005/8/layout/chevron2"/>
    <dgm:cxn modelId="{59256442-8F3B-45CB-B473-09C4F0469766}" type="presOf" srcId="{A4B1A56F-8398-45EE-A322-DF3619A4E03D}" destId="{D484B4F6-0400-4E99-A412-D79FA7EF7D69}" srcOrd="0" destOrd="2" presId="urn:microsoft.com/office/officeart/2005/8/layout/chevron2"/>
    <dgm:cxn modelId="{76D10E65-A300-46B1-9459-5B500200CFF2}" type="presOf" srcId="{F312CDB2-3EC8-48E3-903F-46CC577358D4}" destId="{C1711C0C-C87C-463F-A282-96994E94BB20}" srcOrd="0" destOrd="2" presId="urn:microsoft.com/office/officeart/2005/8/layout/chevron2"/>
    <dgm:cxn modelId="{8E1DE368-027B-4517-A0B8-5FAF4672ED3F}" type="presOf" srcId="{2F2B2263-89C5-41A0-A095-7F0B08B2F116}" destId="{45A0783A-DDF0-4E2D-9975-72645C8A63C1}" srcOrd="0" destOrd="1" presId="urn:microsoft.com/office/officeart/2005/8/layout/chevron2"/>
    <dgm:cxn modelId="{2BB7BE6A-6323-41FF-8CC3-9F40460F2F4F}" type="presOf" srcId="{485BAE40-7747-49D5-A638-A6C2D33E7389}" destId="{26BA0AC3-BBEA-4841-8C4E-2AED00ADB5B7}" srcOrd="0" destOrd="1" presId="urn:microsoft.com/office/officeart/2005/8/layout/chevron2"/>
    <dgm:cxn modelId="{EF9F7655-7F80-4F53-85CA-D915543072BB}" type="presOf" srcId="{728BB20C-48A2-4AAD-A7C1-711C25C19933}" destId="{45A0783A-DDF0-4E2D-9975-72645C8A63C1}" srcOrd="0" destOrd="2" presId="urn:microsoft.com/office/officeart/2005/8/layout/chevron2"/>
    <dgm:cxn modelId="{29C8057C-84A1-4F7F-A263-FB8E5556B166}" type="presOf" srcId="{A36D8211-DC2F-4E89-A5F0-F43318069ED7}" destId="{1832BACC-DED9-47F7-9B7C-764DED19B87B}" srcOrd="0" destOrd="0" presId="urn:microsoft.com/office/officeart/2005/8/layout/chevron2"/>
    <dgm:cxn modelId="{4BE1517C-D469-484E-9B9D-2E9EA0B95ED0}" type="presOf" srcId="{CCEDA262-701A-49E9-843E-2F91CBD96B18}" destId="{60796ACB-64A0-44C3-A02E-FE277DEF3AB6}" srcOrd="0" destOrd="0" presId="urn:microsoft.com/office/officeart/2005/8/layout/chevron2"/>
    <dgm:cxn modelId="{A32CFD82-273C-4660-BF52-2EB7BFF60E24}" type="presOf" srcId="{EB0D93B7-3A45-4675-A39F-D915B894FB26}" destId="{25988677-A997-4D2A-BB81-29778BB78B9E}" srcOrd="0" destOrd="0" presId="urn:microsoft.com/office/officeart/2005/8/layout/chevron2"/>
    <dgm:cxn modelId="{8AD5C88D-0144-4F65-8EB1-753E860B0BAC}" srcId="{B7EE2B1C-A623-4AEB-AB40-1461B60EF5FE}" destId="{5ABAB481-377F-4BEB-BF35-249B478B8362}" srcOrd="2" destOrd="0" parTransId="{81B8BA37-5967-4195-947A-C32004A44B9C}" sibTransId="{35695666-55B5-4ECD-A186-DF940C396CD6}"/>
    <dgm:cxn modelId="{B51A49A0-0EBD-4135-8966-C582F6B3CECB}" srcId="{C0587642-EC76-4387-814D-5CF4A0FCF2C3}" destId="{8D9229D6-F8BE-433D-A9EC-20E24CB442C9}" srcOrd="2" destOrd="0" parTransId="{37FAA03D-1250-487C-996E-17F3016C9E01}" sibTransId="{F542DD85-6756-40CC-8771-34D0EDF5601A}"/>
    <dgm:cxn modelId="{F48807A3-1F45-40EE-A6A1-00DBDCCAA511}" srcId="{EB4630A5-60F6-44FD-ADED-00F56B431758}" destId="{BEC81F17-A8E5-4DAE-9286-E0628C038A44}" srcOrd="0" destOrd="0" parTransId="{287C8073-5C6C-43FF-87A3-722E0708357A}" sibTransId="{5A7167A6-9A03-4350-AFA8-D86150C0830E}"/>
    <dgm:cxn modelId="{4D5AABA8-A334-482D-840D-7827D4A2CB22}" srcId="{CCEDA262-701A-49E9-843E-2F91CBD96B18}" destId="{A4B1A56F-8398-45EE-A322-DF3619A4E03D}" srcOrd="2" destOrd="0" parTransId="{415263C8-57DB-429B-BC63-20D10F1E3AA7}" sibTransId="{B3A8BA18-77E0-41F7-9F25-449A46FF1837}"/>
    <dgm:cxn modelId="{6E18CDAF-1E32-49EC-B5C1-2AD03746DC8C}" srcId="{B7EE2B1C-A623-4AEB-AB40-1461B60EF5FE}" destId="{C0587642-EC76-4387-814D-5CF4A0FCF2C3}" srcOrd="1" destOrd="0" parTransId="{77B643AB-9341-4B85-846E-8A45597C228C}" sibTransId="{6209CFFB-6744-479C-A39C-27B649862792}"/>
    <dgm:cxn modelId="{6764CFB9-758D-4B6B-9584-353A8EEC9C65}" type="presOf" srcId="{B7EE2B1C-A623-4AEB-AB40-1461B60EF5FE}" destId="{DA70F62E-82D2-400E-A9F7-B67FD82EF08B}" srcOrd="0" destOrd="0" presId="urn:microsoft.com/office/officeart/2005/8/layout/chevron2"/>
    <dgm:cxn modelId="{C0B12BBB-CFEB-4FA3-9B60-08865671647E}" srcId="{5ABAB481-377F-4BEB-BF35-249B478B8362}" destId="{EB0D93B7-3A45-4675-A39F-D915B894FB26}" srcOrd="0" destOrd="0" parTransId="{1099FEDC-42F6-44EE-9F67-FDAD4CA5F828}" sibTransId="{E7E0B054-5E8E-45F1-8D14-B617A09F3700}"/>
    <dgm:cxn modelId="{D71C6CBD-9787-424E-BC1C-3457A445B9DA}" type="presOf" srcId="{F3E6A0EF-BB6B-44B3-890D-8C0E269C0D79}" destId="{D484B4F6-0400-4E99-A412-D79FA7EF7D69}" srcOrd="0" destOrd="0" presId="urn:microsoft.com/office/officeart/2005/8/layout/chevron2"/>
    <dgm:cxn modelId="{5AB45BC6-05D2-4613-8D21-4DA1F0CAFABC}" srcId="{A36D8211-DC2F-4E89-A5F0-F43318069ED7}" destId="{F312CDB2-3EC8-48E3-903F-46CC577358D4}" srcOrd="2" destOrd="0" parTransId="{4989CA34-DD5A-46B8-8DB4-648F4A3E5B9E}" sibTransId="{01D5CDC5-B26F-457B-970E-7E890F404C12}"/>
    <dgm:cxn modelId="{649204CF-95D0-4131-AAE8-9E927EF7A7CD}" type="presOf" srcId="{8D9229D6-F8BE-433D-A9EC-20E24CB442C9}" destId="{26BA0AC3-BBEA-4841-8C4E-2AED00ADB5B7}" srcOrd="0" destOrd="2" presId="urn:microsoft.com/office/officeart/2005/8/layout/chevron2"/>
    <dgm:cxn modelId="{B5376AD9-A3B5-4862-96F1-06C076DF983F}" type="presOf" srcId="{EB4630A5-60F6-44FD-ADED-00F56B431758}" destId="{E59DD776-6325-4A8D-B277-3F6F5B852365}" srcOrd="0" destOrd="0" presId="urn:microsoft.com/office/officeart/2005/8/layout/chevron2"/>
    <dgm:cxn modelId="{CB36E6E3-EE42-4F59-B9A8-55ECE4C61A5C}" srcId="{A36D8211-DC2F-4E89-A5F0-F43318069ED7}" destId="{3344E538-8B34-494F-A6C6-47AFD4E74F00}" srcOrd="1" destOrd="0" parTransId="{78B69E81-4552-4F67-A155-69C53BC2D1F5}" sibTransId="{E26CAF48-E1B5-4EC4-BFE5-86AFA76DE8AF}"/>
    <dgm:cxn modelId="{0DA961F0-7D1C-4687-8AD5-6403E3A1665F}" srcId="{5ABAB481-377F-4BEB-BF35-249B478B8362}" destId="{0CB57088-5D77-4566-9282-644125453B6C}" srcOrd="1" destOrd="0" parTransId="{1D591105-AB2C-436D-A624-39A1AB8163E3}" sibTransId="{B48C7429-B3E2-4958-9C2B-DD824816914A}"/>
    <dgm:cxn modelId="{2C0E63F0-779D-47E7-A081-8DF751B95711}" srcId="{CCEDA262-701A-49E9-843E-2F91CBD96B18}" destId="{4B13B248-33F0-4D29-9E2F-7E13181DA0FF}" srcOrd="3" destOrd="0" parTransId="{D69505EB-63BE-4364-B438-12A1273A3C40}" sibTransId="{8CD00C5B-4350-49B3-A723-005CEABCF520}"/>
    <dgm:cxn modelId="{0305A1F6-5A05-4A0B-A3E5-96E80F0AEB71}" srcId="{C0587642-EC76-4387-814D-5CF4A0FCF2C3}" destId="{B8CB2785-E6AF-4C12-A276-1D491E982B86}" srcOrd="0" destOrd="0" parTransId="{99CCF010-83B8-4406-A8AB-6233A2F23FCD}" sibTransId="{68963141-F13B-4FA9-8C63-61FDB008CD0A}"/>
    <dgm:cxn modelId="{2CD70DB5-30B0-493F-998E-58FF7A0B42CE}" type="presParOf" srcId="{DA70F62E-82D2-400E-A9F7-B67FD82EF08B}" destId="{322A7033-BFC9-4AC0-A683-EA00F6AEE1E7}" srcOrd="0" destOrd="0" presId="urn:microsoft.com/office/officeart/2005/8/layout/chevron2"/>
    <dgm:cxn modelId="{F0A1A5A8-CD23-46FF-9DE2-BA86191F9FC9}" type="presParOf" srcId="{322A7033-BFC9-4AC0-A683-EA00F6AEE1E7}" destId="{60796ACB-64A0-44C3-A02E-FE277DEF3AB6}" srcOrd="0" destOrd="0" presId="urn:microsoft.com/office/officeart/2005/8/layout/chevron2"/>
    <dgm:cxn modelId="{1C1EF751-FF65-4B67-BB16-1793EC207A38}" type="presParOf" srcId="{322A7033-BFC9-4AC0-A683-EA00F6AEE1E7}" destId="{D484B4F6-0400-4E99-A412-D79FA7EF7D69}" srcOrd="1" destOrd="0" presId="urn:microsoft.com/office/officeart/2005/8/layout/chevron2"/>
    <dgm:cxn modelId="{493D9DCB-2A7C-4B6A-8699-C05B5AB5EB4A}" type="presParOf" srcId="{DA70F62E-82D2-400E-A9F7-B67FD82EF08B}" destId="{B6A5C0F5-7396-48C0-A218-D4F485FBA2D0}" srcOrd="1" destOrd="0" presId="urn:microsoft.com/office/officeart/2005/8/layout/chevron2"/>
    <dgm:cxn modelId="{7064ABFC-AE14-46D0-BD59-B882FE425879}" type="presParOf" srcId="{DA70F62E-82D2-400E-A9F7-B67FD82EF08B}" destId="{B2616BC6-DC7C-4184-B5B1-58E26CFF80FB}" srcOrd="2" destOrd="0" presId="urn:microsoft.com/office/officeart/2005/8/layout/chevron2"/>
    <dgm:cxn modelId="{417B4A39-3D4F-43A0-8E03-344FB49145EF}" type="presParOf" srcId="{B2616BC6-DC7C-4184-B5B1-58E26CFF80FB}" destId="{BD9C3D0B-9392-465F-9520-E3C5255FC417}" srcOrd="0" destOrd="0" presId="urn:microsoft.com/office/officeart/2005/8/layout/chevron2"/>
    <dgm:cxn modelId="{EEDB74A1-53DB-47FC-AEE2-5C110E550234}" type="presParOf" srcId="{B2616BC6-DC7C-4184-B5B1-58E26CFF80FB}" destId="{26BA0AC3-BBEA-4841-8C4E-2AED00ADB5B7}" srcOrd="1" destOrd="0" presId="urn:microsoft.com/office/officeart/2005/8/layout/chevron2"/>
    <dgm:cxn modelId="{37420454-67EE-4413-B054-84461346FE8B}" type="presParOf" srcId="{DA70F62E-82D2-400E-A9F7-B67FD82EF08B}" destId="{BED9CB80-E8BF-46C8-A1C8-C107FB8940BA}" srcOrd="3" destOrd="0" presId="urn:microsoft.com/office/officeart/2005/8/layout/chevron2"/>
    <dgm:cxn modelId="{D760392C-4EDE-4105-8C4E-7DD497715B94}" type="presParOf" srcId="{DA70F62E-82D2-400E-A9F7-B67FD82EF08B}" destId="{75DE133D-BACD-4D2E-852C-B7E5EB6F764B}" srcOrd="4" destOrd="0" presId="urn:microsoft.com/office/officeart/2005/8/layout/chevron2"/>
    <dgm:cxn modelId="{DE41D465-A24F-4F4A-964A-2153818C918D}" type="presParOf" srcId="{75DE133D-BACD-4D2E-852C-B7E5EB6F764B}" destId="{0820A4D5-4B77-48BB-8DE7-236A4CB3E46D}" srcOrd="0" destOrd="0" presId="urn:microsoft.com/office/officeart/2005/8/layout/chevron2"/>
    <dgm:cxn modelId="{215CFB22-168D-416F-A2D1-4793432A9E3E}" type="presParOf" srcId="{75DE133D-BACD-4D2E-852C-B7E5EB6F764B}" destId="{25988677-A997-4D2A-BB81-29778BB78B9E}" srcOrd="1" destOrd="0" presId="urn:microsoft.com/office/officeart/2005/8/layout/chevron2"/>
    <dgm:cxn modelId="{57DAC70D-C0D5-41B0-9715-1B95254D04FD}" type="presParOf" srcId="{DA70F62E-82D2-400E-A9F7-B67FD82EF08B}" destId="{98987F66-EAD7-4311-B8D1-F8AAAB6D0218}" srcOrd="5" destOrd="0" presId="urn:microsoft.com/office/officeart/2005/8/layout/chevron2"/>
    <dgm:cxn modelId="{E3343744-C6CC-4C71-9EA5-4B18E78D7511}" type="presParOf" srcId="{DA70F62E-82D2-400E-A9F7-B67FD82EF08B}" destId="{F95C7B0B-A4D6-4786-A355-32C8B21D1D64}" srcOrd="6" destOrd="0" presId="urn:microsoft.com/office/officeart/2005/8/layout/chevron2"/>
    <dgm:cxn modelId="{A3E11B74-EA8C-4258-B59D-CF0EA7DA9FEE}" type="presParOf" srcId="{F95C7B0B-A4D6-4786-A355-32C8B21D1D64}" destId="{1832BACC-DED9-47F7-9B7C-764DED19B87B}" srcOrd="0" destOrd="0" presId="urn:microsoft.com/office/officeart/2005/8/layout/chevron2"/>
    <dgm:cxn modelId="{7C398999-63BE-4BDA-8C23-F546E67C4C1E}" type="presParOf" srcId="{F95C7B0B-A4D6-4786-A355-32C8B21D1D64}" destId="{C1711C0C-C87C-463F-A282-96994E94BB20}" srcOrd="1" destOrd="0" presId="urn:microsoft.com/office/officeart/2005/8/layout/chevron2"/>
    <dgm:cxn modelId="{12CD7C0E-A003-4C12-A95F-FA7117791E91}" type="presParOf" srcId="{DA70F62E-82D2-400E-A9F7-B67FD82EF08B}" destId="{E866F7A9-6C9D-4696-80AF-1CD2051C8B4D}" srcOrd="7" destOrd="0" presId="urn:microsoft.com/office/officeart/2005/8/layout/chevron2"/>
    <dgm:cxn modelId="{95823939-A3EC-4452-820E-7BC16555BBF6}" type="presParOf" srcId="{DA70F62E-82D2-400E-A9F7-B67FD82EF08B}" destId="{3B73743A-ED88-4350-8A7B-2A2C391980F9}" srcOrd="8" destOrd="0" presId="urn:microsoft.com/office/officeart/2005/8/layout/chevron2"/>
    <dgm:cxn modelId="{60CC428A-7FDF-4272-B37C-14F910F79D51}" type="presParOf" srcId="{3B73743A-ED88-4350-8A7B-2A2C391980F9}" destId="{E59DD776-6325-4A8D-B277-3F6F5B852365}" srcOrd="0" destOrd="0" presId="urn:microsoft.com/office/officeart/2005/8/layout/chevron2"/>
    <dgm:cxn modelId="{CC17E8B7-8371-49EB-A49A-710F028F33A9}" type="presParOf" srcId="{3B73743A-ED88-4350-8A7B-2A2C391980F9}" destId="{45A0783A-DDF0-4E2D-9975-72645C8A63C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DB66B4-E691-451E-81A9-1E5FA4C02C39}" type="doc">
      <dgm:prSet loTypeId="urn:microsoft.com/office/officeart/2005/8/layout/equation2" loCatId="process" qsTypeId="urn:microsoft.com/office/officeart/2005/8/quickstyle/3d7" qsCatId="3D" csTypeId="urn:microsoft.com/office/officeart/2005/8/colors/accent2_1" csCatId="accent2" phldr="1"/>
      <dgm:spPr/>
    </dgm:pt>
    <dgm:pt modelId="{EB7A4126-F1CE-45B0-AA44-2EAB98203A0A}">
      <dgm:prSet phldrT="[Text]" custT="1"/>
      <dgm:spPr>
        <a:solidFill>
          <a:schemeClr val="accent1">
            <a:lumMod val="90000"/>
          </a:schemeClr>
        </a:solidFill>
      </dgm:spPr>
      <dgm:t>
        <a:bodyPr/>
        <a:lstStyle/>
        <a:p>
          <a:r>
            <a:rPr lang="en-US" sz="1200" dirty="0"/>
            <a:t>Data source 1</a:t>
          </a:r>
        </a:p>
      </dgm:t>
    </dgm:pt>
    <dgm:pt modelId="{1B6C3E87-1FDA-4146-9FFD-711D4E7BAF8E}" type="parTrans" cxnId="{C5A00595-6649-4098-83C6-27A9FCB3978C}">
      <dgm:prSet/>
      <dgm:spPr/>
      <dgm:t>
        <a:bodyPr/>
        <a:lstStyle/>
        <a:p>
          <a:endParaRPr lang="en-US"/>
        </a:p>
      </dgm:t>
    </dgm:pt>
    <dgm:pt modelId="{35C88081-A4C5-4DE7-B376-E11216A55051}" type="sibTrans" cxnId="{C5A00595-6649-4098-83C6-27A9FCB3978C}">
      <dgm:prSet/>
      <dgm:spPr/>
      <dgm:t>
        <a:bodyPr/>
        <a:lstStyle/>
        <a:p>
          <a:endParaRPr lang="en-US"/>
        </a:p>
      </dgm:t>
    </dgm:pt>
    <dgm:pt modelId="{A8B5A342-DD68-4728-8F17-C2D59714C6C5}">
      <dgm:prSet phldrT="[Text]" custT="1"/>
      <dgm:spPr>
        <a:solidFill>
          <a:schemeClr val="accent1">
            <a:lumMod val="90000"/>
          </a:schemeClr>
        </a:solidFill>
      </dgm:spPr>
      <dgm:t>
        <a:bodyPr/>
        <a:lstStyle/>
        <a:p>
          <a:r>
            <a:rPr lang="en-US" sz="1200" dirty="0"/>
            <a:t>Data source n</a:t>
          </a:r>
        </a:p>
      </dgm:t>
    </dgm:pt>
    <dgm:pt modelId="{D5043C49-517E-46F9-9F81-6C90EDDD2496}" type="parTrans" cxnId="{09D651DD-EC39-4371-A689-5F29AF2176B8}">
      <dgm:prSet/>
      <dgm:spPr/>
      <dgm:t>
        <a:bodyPr/>
        <a:lstStyle/>
        <a:p>
          <a:endParaRPr lang="en-US"/>
        </a:p>
      </dgm:t>
    </dgm:pt>
    <dgm:pt modelId="{BB4F6916-AE4C-4570-A948-5A54030226BD}" type="sibTrans" cxnId="{09D651DD-EC39-4371-A689-5F29AF2176B8}">
      <dgm:prSet/>
      <dgm:spPr>
        <a:solidFill>
          <a:srgbClr val="FF0000"/>
        </a:solidFill>
      </dgm:spPr>
      <dgm:t>
        <a:bodyPr/>
        <a:lstStyle/>
        <a:p>
          <a:endParaRPr lang="en-US"/>
        </a:p>
      </dgm:t>
    </dgm:pt>
    <dgm:pt modelId="{B8C6E55C-4BDD-4B48-B68F-40DAB3346F9A}">
      <dgm:prSet phldrT="[Text]"/>
      <dgm:spPr>
        <a:solidFill>
          <a:srgbClr val="92D050"/>
        </a:solidFill>
      </dgm:spPr>
      <dgm:t>
        <a:bodyPr/>
        <a:lstStyle/>
        <a:p>
          <a:r>
            <a:rPr lang="en-US" dirty="0"/>
            <a:t>DW schema</a:t>
          </a:r>
        </a:p>
      </dgm:t>
    </dgm:pt>
    <dgm:pt modelId="{565EAEFA-10BC-4FCA-A6C9-9347F2921E2D}" type="parTrans" cxnId="{E7C13F9F-5670-4C20-AB97-D210CFC20A73}">
      <dgm:prSet/>
      <dgm:spPr/>
      <dgm:t>
        <a:bodyPr/>
        <a:lstStyle/>
        <a:p>
          <a:endParaRPr lang="en-US"/>
        </a:p>
      </dgm:t>
    </dgm:pt>
    <dgm:pt modelId="{A9323C12-57D8-40F3-9BBC-CD8EDCCF68CD}" type="sibTrans" cxnId="{E7C13F9F-5670-4C20-AB97-D210CFC20A73}">
      <dgm:prSet/>
      <dgm:spPr/>
      <dgm:t>
        <a:bodyPr/>
        <a:lstStyle/>
        <a:p>
          <a:endParaRPr lang="en-US"/>
        </a:p>
      </dgm:t>
    </dgm:pt>
    <dgm:pt modelId="{3590BB78-8718-4FA9-85AE-B86FF1C49275}" type="pres">
      <dgm:prSet presAssocID="{CDDB66B4-E691-451E-81A9-1E5FA4C02C39}" presName="Name0" presStyleCnt="0">
        <dgm:presLayoutVars>
          <dgm:dir/>
          <dgm:resizeHandles val="exact"/>
        </dgm:presLayoutVars>
      </dgm:prSet>
      <dgm:spPr/>
    </dgm:pt>
    <dgm:pt modelId="{81383A81-868A-411B-B1C5-F2B4BE157239}" type="pres">
      <dgm:prSet presAssocID="{CDDB66B4-E691-451E-81A9-1E5FA4C02C39}" presName="vNodes" presStyleCnt="0"/>
      <dgm:spPr/>
    </dgm:pt>
    <dgm:pt modelId="{96814391-EC36-4020-863C-AE7B0938C18E}" type="pres">
      <dgm:prSet presAssocID="{EB7A4126-F1CE-45B0-AA44-2EAB98203A0A}" presName="node" presStyleLbl="node1" presStyleIdx="0" presStyleCnt="3">
        <dgm:presLayoutVars>
          <dgm:bulletEnabled val="1"/>
        </dgm:presLayoutVars>
      </dgm:prSet>
      <dgm:spPr>
        <a:prstGeom prst="flowChartOnlineStorage">
          <a:avLst/>
        </a:prstGeom>
      </dgm:spPr>
    </dgm:pt>
    <dgm:pt modelId="{FC79C908-5D9E-409B-BEEE-7556BD51B552}" type="pres">
      <dgm:prSet presAssocID="{35C88081-A4C5-4DE7-B376-E11216A55051}" presName="spacerT" presStyleCnt="0"/>
      <dgm:spPr/>
    </dgm:pt>
    <dgm:pt modelId="{C1828EE2-A4B1-4299-A049-429B7845514F}" type="pres">
      <dgm:prSet presAssocID="{35C88081-A4C5-4DE7-B376-E11216A55051}" presName="sibTrans" presStyleLbl="sibTrans2D1" presStyleIdx="0" presStyleCnt="2"/>
      <dgm:spPr>
        <a:prstGeom prst="flowChartMerge">
          <a:avLst/>
        </a:prstGeom>
      </dgm:spPr>
    </dgm:pt>
    <dgm:pt modelId="{6F5ABBDB-04BB-4CAA-B374-99FA82745A72}" type="pres">
      <dgm:prSet presAssocID="{35C88081-A4C5-4DE7-B376-E11216A55051}" presName="spacerB" presStyleCnt="0"/>
      <dgm:spPr/>
    </dgm:pt>
    <dgm:pt modelId="{743DF6D9-34E1-48AA-9A3B-31FBBCE31652}" type="pres">
      <dgm:prSet presAssocID="{A8B5A342-DD68-4728-8F17-C2D59714C6C5}" presName="node" presStyleLbl="node1" presStyleIdx="1" presStyleCnt="3">
        <dgm:presLayoutVars>
          <dgm:bulletEnabled val="1"/>
        </dgm:presLayoutVars>
      </dgm:prSet>
      <dgm:spPr>
        <a:prstGeom prst="flowChartOnlineStorage">
          <a:avLst/>
        </a:prstGeom>
      </dgm:spPr>
    </dgm:pt>
    <dgm:pt modelId="{BE949146-F8BD-4FB6-9DC0-448B7309CF69}" type="pres">
      <dgm:prSet presAssocID="{CDDB66B4-E691-451E-81A9-1E5FA4C02C39}" presName="sibTransLast" presStyleLbl="sibTrans2D1" presStyleIdx="1" presStyleCnt="2"/>
      <dgm:spPr/>
    </dgm:pt>
    <dgm:pt modelId="{E2D0E7B9-EEFD-4BBA-B18D-88435E6D4829}" type="pres">
      <dgm:prSet presAssocID="{CDDB66B4-E691-451E-81A9-1E5FA4C02C39}" presName="connectorText" presStyleLbl="sibTrans2D1" presStyleIdx="1" presStyleCnt="2"/>
      <dgm:spPr/>
    </dgm:pt>
    <dgm:pt modelId="{E0311437-A924-4590-90BF-CC5D18A7C260}" type="pres">
      <dgm:prSet presAssocID="{CDDB66B4-E691-451E-81A9-1E5FA4C02C39}" presName="lastNode" presStyleLbl="node1" presStyleIdx="2" presStyleCnt="3">
        <dgm:presLayoutVars>
          <dgm:bulletEnabled val="1"/>
        </dgm:presLayoutVars>
      </dgm:prSet>
      <dgm:spPr/>
    </dgm:pt>
  </dgm:ptLst>
  <dgm:cxnLst>
    <dgm:cxn modelId="{9E797223-C6FD-4F3D-A73B-3367EE26F965}" type="presOf" srcId="{B8C6E55C-4BDD-4B48-B68F-40DAB3346F9A}" destId="{E0311437-A924-4590-90BF-CC5D18A7C260}" srcOrd="0" destOrd="0" presId="urn:microsoft.com/office/officeart/2005/8/layout/equation2"/>
    <dgm:cxn modelId="{DCC5D62B-F51B-48D1-8577-BB694EE210FC}" type="presOf" srcId="{EB7A4126-F1CE-45B0-AA44-2EAB98203A0A}" destId="{96814391-EC36-4020-863C-AE7B0938C18E}" srcOrd="0" destOrd="0" presId="urn:microsoft.com/office/officeart/2005/8/layout/equation2"/>
    <dgm:cxn modelId="{B9A5F23D-2643-4534-B599-BB599F339C7F}" type="presOf" srcId="{35C88081-A4C5-4DE7-B376-E11216A55051}" destId="{C1828EE2-A4B1-4299-A049-429B7845514F}" srcOrd="0" destOrd="0" presId="urn:microsoft.com/office/officeart/2005/8/layout/equation2"/>
    <dgm:cxn modelId="{2CD0E543-986F-4E78-96A0-71992330490C}" type="presOf" srcId="{A8B5A342-DD68-4728-8F17-C2D59714C6C5}" destId="{743DF6D9-34E1-48AA-9A3B-31FBBCE31652}" srcOrd="0" destOrd="0" presId="urn:microsoft.com/office/officeart/2005/8/layout/equation2"/>
    <dgm:cxn modelId="{37E1DC6A-556E-4E30-8A08-196657009A68}" type="presOf" srcId="{CDDB66B4-E691-451E-81A9-1E5FA4C02C39}" destId="{3590BB78-8718-4FA9-85AE-B86FF1C49275}" srcOrd="0" destOrd="0" presId="urn:microsoft.com/office/officeart/2005/8/layout/equation2"/>
    <dgm:cxn modelId="{A432F579-9A6A-43A4-8D81-073EBD57D5FD}" type="presOf" srcId="{BB4F6916-AE4C-4570-A948-5A54030226BD}" destId="{BE949146-F8BD-4FB6-9DC0-448B7309CF69}" srcOrd="0" destOrd="0" presId="urn:microsoft.com/office/officeart/2005/8/layout/equation2"/>
    <dgm:cxn modelId="{B9521F5A-6F12-419B-AEB1-52CD1355D5EF}" type="presOf" srcId="{BB4F6916-AE4C-4570-A948-5A54030226BD}" destId="{E2D0E7B9-EEFD-4BBA-B18D-88435E6D4829}" srcOrd="1" destOrd="0" presId="urn:microsoft.com/office/officeart/2005/8/layout/equation2"/>
    <dgm:cxn modelId="{C5A00595-6649-4098-83C6-27A9FCB3978C}" srcId="{CDDB66B4-E691-451E-81A9-1E5FA4C02C39}" destId="{EB7A4126-F1CE-45B0-AA44-2EAB98203A0A}" srcOrd="0" destOrd="0" parTransId="{1B6C3E87-1FDA-4146-9FFD-711D4E7BAF8E}" sibTransId="{35C88081-A4C5-4DE7-B376-E11216A55051}"/>
    <dgm:cxn modelId="{E7C13F9F-5670-4C20-AB97-D210CFC20A73}" srcId="{CDDB66B4-E691-451E-81A9-1E5FA4C02C39}" destId="{B8C6E55C-4BDD-4B48-B68F-40DAB3346F9A}" srcOrd="2" destOrd="0" parTransId="{565EAEFA-10BC-4FCA-A6C9-9347F2921E2D}" sibTransId="{A9323C12-57D8-40F3-9BBC-CD8EDCCF68CD}"/>
    <dgm:cxn modelId="{09D651DD-EC39-4371-A689-5F29AF2176B8}" srcId="{CDDB66B4-E691-451E-81A9-1E5FA4C02C39}" destId="{A8B5A342-DD68-4728-8F17-C2D59714C6C5}" srcOrd="1" destOrd="0" parTransId="{D5043C49-517E-46F9-9F81-6C90EDDD2496}" sibTransId="{BB4F6916-AE4C-4570-A948-5A54030226BD}"/>
    <dgm:cxn modelId="{B0C5CAC2-E791-4317-A441-F3EB78D41AB6}" type="presParOf" srcId="{3590BB78-8718-4FA9-85AE-B86FF1C49275}" destId="{81383A81-868A-411B-B1C5-F2B4BE157239}" srcOrd="0" destOrd="0" presId="urn:microsoft.com/office/officeart/2005/8/layout/equation2"/>
    <dgm:cxn modelId="{EA989443-477E-4671-BB40-284E61C2C7FA}" type="presParOf" srcId="{81383A81-868A-411B-B1C5-F2B4BE157239}" destId="{96814391-EC36-4020-863C-AE7B0938C18E}" srcOrd="0" destOrd="0" presId="urn:microsoft.com/office/officeart/2005/8/layout/equation2"/>
    <dgm:cxn modelId="{1E9665BA-D492-425F-8C41-4CD65A02FE09}" type="presParOf" srcId="{81383A81-868A-411B-B1C5-F2B4BE157239}" destId="{FC79C908-5D9E-409B-BEEE-7556BD51B552}" srcOrd="1" destOrd="0" presId="urn:microsoft.com/office/officeart/2005/8/layout/equation2"/>
    <dgm:cxn modelId="{BAE10995-2892-42AA-98A8-C7D688196F39}" type="presParOf" srcId="{81383A81-868A-411B-B1C5-F2B4BE157239}" destId="{C1828EE2-A4B1-4299-A049-429B7845514F}" srcOrd="2" destOrd="0" presId="urn:microsoft.com/office/officeart/2005/8/layout/equation2"/>
    <dgm:cxn modelId="{B1D5C6E9-36EA-47A8-A862-B03299DC13F5}" type="presParOf" srcId="{81383A81-868A-411B-B1C5-F2B4BE157239}" destId="{6F5ABBDB-04BB-4CAA-B374-99FA82745A72}" srcOrd="3" destOrd="0" presId="urn:microsoft.com/office/officeart/2005/8/layout/equation2"/>
    <dgm:cxn modelId="{44B02D2C-B3DA-4230-AD59-4F1839D050E6}" type="presParOf" srcId="{81383A81-868A-411B-B1C5-F2B4BE157239}" destId="{743DF6D9-34E1-48AA-9A3B-31FBBCE31652}" srcOrd="4" destOrd="0" presId="urn:microsoft.com/office/officeart/2005/8/layout/equation2"/>
    <dgm:cxn modelId="{3AF4011A-5CAD-4573-9044-65E475EF543B}" type="presParOf" srcId="{3590BB78-8718-4FA9-85AE-B86FF1C49275}" destId="{BE949146-F8BD-4FB6-9DC0-448B7309CF69}" srcOrd="1" destOrd="0" presId="urn:microsoft.com/office/officeart/2005/8/layout/equation2"/>
    <dgm:cxn modelId="{92BFBD3E-0E00-47FE-A04D-4B928C38A570}" type="presParOf" srcId="{BE949146-F8BD-4FB6-9DC0-448B7309CF69}" destId="{E2D0E7B9-EEFD-4BBA-B18D-88435E6D4829}" srcOrd="0" destOrd="0" presId="urn:microsoft.com/office/officeart/2005/8/layout/equation2"/>
    <dgm:cxn modelId="{96CEB676-E87C-4461-A059-D3C943A0B7C2}" type="presParOf" srcId="{3590BB78-8718-4FA9-85AE-B86FF1C49275}" destId="{E0311437-A924-4590-90BF-CC5D18A7C260}" srcOrd="2" destOrd="0" presId="urn:microsoft.com/office/officeart/2005/8/layout/equation2"/>
  </dgm:cxnLst>
  <dgm:bg>
    <a:noFill/>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3EA88728-3FEE-4665-AE2D-5AE488DBD3A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B27244C1-AAFE-47D8-87EC-1FDC8C029EC9}">
      <dgm:prSet phldrT="[Text]"/>
      <dgm:spPr>
        <a:solidFill>
          <a:srgbClr val="66FFFF"/>
        </a:solidFill>
      </dgm:spPr>
      <dgm:t>
        <a:bodyPr/>
        <a:lstStyle/>
        <a:p>
          <a:r>
            <a:rPr lang="en-US" dirty="0">
              <a:solidFill>
                <a:schemeClr val="tx1"/>
              </a:solidFill>
            </a:rPr>
            <a:t>Data warehouse technology and deployments</a:t>
          </a:r>
        </a:p>
      </dgm:t>
    </dgm:pt>
    <dgm:pt modelId="{F73DBDAD-B8CA-416A-A927-C91397BB5C8A}" type="parTrans" cxnId="{8040A5B8-9B62-4864-94D5-775CAFB77A7E}">
      <dgm:prSet/>
      <dgm:spPr/>
      <dgm:t>
        <a:bodyPr/>
        <a:lstStyle/>
        <a:p>
          <a:endParaRPr lang="en-US">
            <a:solidFill>
              <a:schemeClr val="tx1"/>
            </a:solidFill>
          </a:endParaRPr>
        </a:p>
      </dgm:t>
    </dgm:pt>
    <dgm:pt modelId="{9308C4EE-F954-4A55-AFD9-6C2E4BBC89C9}" type="sibTrans" cxnId="{8040A5B8-9B62-4864-94D5-775CAFB77A7E}">
      <dgm:prSet/>
      <dgm:spPr/>
      <dgm:t>
        <a:bodyPr/>
        <a:lstStyle/>
        <a:p>
          <a:endParaRPr lang="en-US">
            <a:solidFill>
              <a:schemeClr val="tx1"/>
            </a:solidFill>
          </a:endParaRPr>
        </a:p>
      </dgm:t>
    </dgm:pt>
    <dgm:pt modelId="{BD094870-04B7-4743-90CC-4A0EE0BBD542}">
      <dgm:prSet phldrT="[Text]"/>
      <dgm:spPr>
        <a:solidFill>
          <a:srgbClr val="66FFFF"/>
        </a:solidFill>
      </dgm:spPr>
      <dgm:t>
        <a:bodyPr/>
        <a:lstStyle/>
        <a:p>
          <a:r>
            <a:rPr lang="en-US" dirty="0">
              <a:solidFill>
                <a:schemeClr val="tx1"/>
              </a:solidFill>
            </a:rPr>
            <a:t>Performance limitations</a:t>
          </a:r>
        </a:p>
      </dgm:t>
    </dgm:pt>
    <dgm:pt modelId="{D19CD202-D1D7-4696-BF20-902E1408C77F}" type="parTrans" cxnId="{4326012B-0EFD-442C-9AEE-D56149271C23}">
      <dgm:prSet/>
      <dgm:spPr>
        <a:solidFill>
          <a:srgbClr val="FF0000"/>
        </a:solidFill>
      </dgm:spPr>
      <dgm:t>
        <a:bodyPr/>
        <a:lstStyle/>
        <a:p>
          <a:endParaRPr lang="en-US">
            <a:solidFill>
              <a:schemeClr val="tx1"/>
            </a:solidFill>
          </a:endParaRPr>
        </a:p>
      </dgm:t>
    </dgm:pt>
    <dgm:pt modelId="{CBB65C8A-14BE-4C77-BA81-9C5F05C3ACBB}" type="sibTrans" cxnId="{4326012B-0EFD-442C-9AEE-D56149271C23}">
      <dgm:prSet/>
      <dgm:spPr/>
      <dgm:t>
        <a:bodyPr/>
        <a:lstStyle/>
        <a:p>
          <a:endParaRPr lang="en-US">
            <a:solidFill>
              <a:schemeClr val="tx1"/>
            </a:solidFill>
          </a:endParaRPr>
        </a:p>
      </dgm:t>
    </dgm:pt>
    <dgm:pt modelId="{4839221A-DA05-4361-A1EC-D90EDBDC3E86}">
      <dgm:prSet phldrT="[Text]"/>
      <dgm:spPr>
        <a:solidFill>
          <a:srgbClr val="66FFFF"/>
        </a:solidFill>
      </dgm:spPr>
      <dgm:t>
        <a:bodyPr/>
        <a:lstStyle/>
        <a:p>
          <a:r>
            <a:rPr lang="en-US" dirty="0">
              <a:solidFill>
                <a:schemeClr val="tx1"/>
              </a:solidFill>
            </a:rPr>
            <a:t>Lack of integration</a:t>
          </a:r>
        </a:p>
      </dgm:t>
    </dgm:pt>
    <dgm:pt modelId="{8F73F5B2-6C09-4DA8-8F5C-4D91941F4E5B}" type="parTrans" cxnId="{79434DDC-0CB0-4663-9C11-3A92EA9EFF96}">
      <dgm:prSet/>
      <dgm:spPr>
        <a:solidFill>
          <a:srgbClr val="FF0000"/>
        </a:solidFill>
      </dgm:spPr>
      <dgm:t>
        <a:bodyPr/>
        <a:lstStyle/>
        <a:p>
          <a:endParaRPr lang="en-US">
            <a:solidFill>
              <a:schemeClr val="tx1"/>
            </a:solidFill>
          </a:endParaRPr>
        </a:p>
      </dgm:t>
    </dgm:pt>
    <dgm:pt modelId="{A428EE81-98A8-495B-A3A1-BD5C2F5CDC91}" type="sibTrans" cxnId="{79434DDC-0CB0-4663-9C11-3A92EA9EFF96}">
      <dgm:prSet/>
      <dgm:spPr/>
      <dgm:t>
        <a:bodyPr/>
        <a:lstStyle/>
        <a:p>
          <a:endParaRPr lang="en-US">
            <a:solidFill>
              <a:schemeClr val="tx1"/>
            </a:solidFill>
          </a:endParaRPr>
        </a:p>
      </dgm:t>
    </dgm:pt>
    <dgm:pt modelId="{014F74F5-4D7E-4DFB-8F8B-314217F2F22B}">
      <dgm:prSet phldrT="[Text]"/>
      <dgm:spPr>
        <a:solidFill>
          <a:srgbClr val="66FFFF"/>
        </a:solidFill>
      </dgm:spPr>
      <dgm:t>
        <a:bodyPr/>
        <a:lstStyle/>
        <a:p>
          <a:r>
            <a:rPr lang="en-US" dirty="0">
              <a:solidFill>
                <a:schemeClr val="tx1"/>
              </a:solidFill>
            </a:rPr>
            <a:t>Missing DBMS features</a:t>
          </a:r>
        </a:p>
      </dgm:t>
    </dgm:pt>
    <dgm:pt modelId="{94766A77-D429-4102-8A8A-868C4AD1CB1C}" type="parTrans" cxnId="{4F28C5D3-86A0-4B03-9F44-6CE1A3BA808F}">
      <dgm:prSet/>
      <dgm:spPr>
        <a:solidFill>
          <a:srgbClr val="FF0000"/>
        </a:solidFill>
      </dgm:spPr>
      <dgm:t>
        <a:bodyPr/>
        <a:lstStyle/>
        <a:p>
          <a:endParaRPr lang="en-US">
            <a:solidFill>
              <a:schemeClr val="tx1"/>
            </a:solidFill>
          </a:endParaRPr>
        </a:p>
      </dgm:t>
    </dgm:pt>
    <dgm:pt modelId="{2680DD52-1E9C-481C-8970-57898CDC2F2F}" type="sibTrans" cxnId="{4F28C5D3-86A0-4B03-9F44-6CE1A3BA808F}">
      <dgm:prSet/>
      <dgm:spPr/>
      <dgm:t>
        <a:bodyPr/>
        <a:lstStyle/>
        <a:p>
          <a:endParaRPr lang="en-US">
            <a:solidFill>
              <a:schemeClr val="tx1"/>
            </a:solidFill>
          </a:endParaRPr>
        </a:p>
      </dgm:t>
    </dgm:pt>
    <dgm:pt modelId="{978AB663-4D35-46E3-BAE2-9651945ED6AC}" type="pres">
      <dgm:prSet presAssocID="{3EA88728-3FEE-4665-AE2D-5AE488DBD3A0}" presName="cycle" presStyleCnt="0">
        <dgm:presLayoutVars>
          <dgm:chMax val="1"/>
          <dgm:dir/>
          <dgm:animLvl val="ctr"/>
          <dgm:resizeHandles val="exact"/>
        </dgm:presLayoutVars>
      </dgm:prSet>
      <dgm:spPr/>
    </dgm:pt>
    <dgm:pt modelId="{06B1E39D-D15B-41D4-8DFB-B48DE06F74C2}" type="pres">
      <dgm:prSet presAssocID="{B27244C1-AAFE-47D8-87EC-1FDC8C029EC9}" presName="centerShape" presStyleLbl="node0" presStyleIdx="0" presStyleCnt="1"/>
      <dgm:spPr/>
    </dgm:pt>
    <dgm:pt modelId="{D7A4D5FD-A509-4AE5-9601-7225C9011F32}" type="pres">
      <dgm:prSet presAssocID="{D19CD202-D1D7-4696-BF20-902E1408C77F}" presName="parTrans" presStyleLbl="bgSibTrans2D1" presStyleIdx="0" presStyleCnt="3"/>
      <dgm:spPr/>
    </dgm:pt>
    <dgm:pt modelId="{0E0C7030-4354-40E3-9EF0-8EAD33FAA1DC}" type="pres">
      <dgm:prSet presAssocID="{BD094870-04B7-4743-90CC-4A0EE0BBD542}" presName="node" presStyleLbl="node1" presStyleIdx="0" presStyleCnt="3">
        <dgm:presLayoutVars>
          <dgm:bulletEnabled val="1"/>
        </dgm:presLayoutVars>
      </dgm:prSet>
      <dgm:spPr/>
    </dgm:pt>
    <dgm:pt modelId="{2CAC4DE7-0FF4-4AA0-BD56-1C9435FC293E}" type="pres">
      <dgm:prSet presAssocID="{8F73F5B2-6C09-4DA8-8F5C-4D91941F4E5B}" presName="parTrans" presStyleLbl="bgSibTrans2D1" presStyleIdx="1" presStyleCnt="3"/>
      <dgm:spPr/>
    </dgm:pt>
    <dgm:pt modelId="{9FBB54D9-40F8-42B8-8E01-4683C071A96D}" type="pres">
      <dgm:prSet presAssocID="{4839221A-DA05-4361-A1EC-D90EDBDC3E86}" presName="node" presStyleLbl="node1" presStyleIdx="1" presStyleCnt="3" custRadScaleRad="114956">
        <dgm:presLayoutVars>
          <dgm:bulletEnabled val="1"/>
        </dgm:presLayoutVars>
      </dgm:prSet>
      <dgm:spPr/>
    </dgm:pt>
    <dgm:pt modelId="{AABD220F-22D0-4491-B047-4336452E5526}" type="pres">
      <dgm:prSet presAssocID="{94766A77-D429-4102-8A8A-868C4AD1CB1C}" presName="parTrans" presStyleLbl="bgSibTrans2D1" presStyleIdx="2" presStyleCnt="3"/>
      <dgm:spPr/>
    </dgm:pt>
    <dgm:pt modelId="{06BD19C0-1215-4A96-89F2-C5D63CCF6AEE}" type="pres">
      <dgm:prSet presAssocID="{014F74F5-4D7E-4DFB-8F8B-314217F2F22B}" presName="node" presStyleLbl="node1" presStyleIdx="2" presStyleCnt="3">
        <dgm:presLayoutVars>
          <dgm:bulletEnabled val="1"/>
        </dgm:presLayoutVars>
      </dgm:prSet>
      <dgm:spPr/>
    </dgm:pt>
  </dgm:ptLst>
  <dgm:cxnLst>
    <dgm:cxn modelId="{33BB5D06-05CB-4A4F-B9AE-734AF3688FA2}" type="presOf" srcId="{014F74F5-4D7E-4DFB-8F8B-314217F2F22B}" destId="{06BD19C0-1215-4A96-89F2-C5D63CCF6AEE}" srcOrd="0" destOrd="0" presId="urn:microsoft.com/office/officeart/2005/8/layout/radial4"/>
    <dgm:cxn modelId="{3379AB07-19F0-4A29-BC94-F0611678EED2}" type="presOf" srcId="{B27244C1-AAFE-47D8-87EC-1FDC8C029EC9}" destId="{06B1E39D-D15B-41D4-8DFB-B48DE06F74C2}" srcOrd="0" destOrd="0" presId="urn:microsoft.com/office/officeart/2005/8/layout/radial4"/>
    <dgm:cxn modelId="{4326012B-0EFD-442C-9AEE-D56149271C23}" srcId="{B27244C1-AAFE-47D8-87EC-1FDC8C029EC9}" destId="{BD094870-04B7-4743-90CC-4A0EE0BBD542}" srcOrd="0" destOrd="0" parTransId="{D19CD202-D1D7-4696-BF20-902E1408C77F}" sibTransId="{CBB65C8A-14BE-4C77-BA81-9C5F05C3ACBB}"/>
    <dgm:cxn modelId="{7E07165B-D5BB-4A74-83B9-FBF357B2FE3C}" type="presOf" srcId="{D19CD202-D1D7-4696-BF20-902E1408C77F}" destId="{D7A4D5FD-A509-4AE5-9601-7225C9011F32}" srcOrd="0" destOrd="0" presId="urn:microsoft.com/office/officeart/2005/8/layout/radial4"/>
    <dgm:cxn modelId="{9137854E-576B-45C9-8792-03D2514765A0}" type="presOf" srcId="{4839221A-DA05-4361-A1EC-D90EDBDC3E86}" destId="{9FBB54D9-40F8-42B8-8E01-4683C071A96D}" srcOrd="0" destOrd="0" presId="urn:microsoft.com/office/officeart/2005/8/layout/radial4"/>
    <dgm:cxn modelId="{B2EE685A-844B-4672-828A-8993B865D81E}" type="presOf" srcId="{94766A77-D429-4102-8A8A-868C4AD1CB1C}" destId="{AABD220F-22D0-4491-B047-4336452E5526}" srcOrd="0" destOrd="0" presId="urn:microsoft.com/office/officeart/2005/8/layout/radial4"/>
    <dgm:cxn modelId="{6CB8E89F-DE32-48F2-96E0-CD3D6E903BA0}" type="presOf" srcId="{8F73F5B2-6C09-4DA8-8F5C-4D91941F4E5B}" destId="{2CAC4DE7-0FF4-4AA0-BD56-1C9435FC293E}" srcOrd="0" destOrd="0" presId="urn:microsoft.com/office/officeart/2005/8/layout/radial4"/>
    <dgm:cxn modelId="{8040A5B8-9B62-4864-94D5-775CAFB77A7E}" srcId="{3EA88728-3FEE-4665-AE2D-5AE488DBD3A0}" destId="{B27244C1-AAFE-47D8-87EC-1FDC8C029EC9}" srcOrd="0" destOrd="0" parTransId="{F73DBDAD-B8CA-416A-A927-C91397BB5C8A}" sibTransId="{9308C4EE-F954-4A55-AFD9-6C2E4BBC89C9}"/>
    <dgm:cxn modelId="{F7AAE6BA-5E8C-4118-A863-DFEFA9C0256D}" type="presOf" srcId="{3EA88728-3FEE-4665-AE2D-5AE488DBD3A0}" destId="{978AB663-4D35-46E3-BAE2-9651945ED6AC}" srcOrd="0" destOrd="0" presId="urn:microsoft.com/office/officeart/2005/8/layout/radial4"/>
    <dgm:cxn modelId="{D4F8ACD0-5DA9-424B-899A-8FC209B4D802}" type="presOf" srcId="{BD094870-04B7-4743-90CC-4A0EE0BBD542}" destId="{0E0C7030-4354-40E3-9EF0-8EAD33FAA1DC}" srcOrd="0" destOrd="0" presId="urn:microsoft.com/office/officeart/2005/8/layout/radial4"/>
    <dgm:cxn modelId="{4F28C5D3-86A0-4B03-9F44-6CE1A3BA808F}" srcId="{B27244C1-AAFE-47D8-87EC-1FDC8C029EC9}" destId="{014F74F5-4D7E-4DFB-8F8B-314217F2F22B}" srcOrd="2" destOrd="0" parTransId="{94766A77-D429-4102-8A8A-868C4AD1CB1C}" sibTransId="{2680DD52-1E9C-481C-8970-57898CDC2F2F}"/>
    <dgm:cxn modelId="{79434DDC-0CB0-4663-9C11-3A92EA9EFF96}" srcId="{B27244C1-AAFE-47D8-87EC-1FDC8C029EC9}" destId="{4839221A-DA05-4361-A1EC-D90EDBDC3E86}" srcOrd="1" destOrd="0" parTransId="{8F73F5B2-6C09-4DA8-8F5C-4D91941F4E5B}" sibTransId="{A428EE81-98A8-495B-A3A1-BD5C2F5CDC91}"/>
    <dgm:cxn modelId="{C032754A-4F7A-42DF-92A4-8D979F1B564C}" type="presParOf" srcId="{978AB663-4D35-46E3-BAE2-9651945ED6AC}" destId="{06B1E39D-D15B-41D4-8DFB-B48DE06F74C2}" srcOrd="0" destOrd="0" presId="urn:microsoft.com/office/officeart/2005/8/layout/radial4"/>
    <dgm:cxn modelId="{56E357EC-E623-432D-AEAB-26DFDF93CC1E}" type="presParOf" srcId="{978AB663-4D35-46E3-BAE2-9651945ED6AC}" destId="{D7A4D5FD-A509-4AE5-9601-7225C9011F32}" srcOrd="1" destOrd="0" presId="urn:microsoft.com/office/officeart/2005/8/layout/radial4"/>
    <dgm:cxn modelId="{C1A5AD51-64B7-4C79-B067-CF9BE12A4B5C}" type="presParOf" srcId="{978AB663-4D35-46E3-BAE2-9651945ED6AC}" destId="{0E0C7030-4354-40E3-9EF0-8EAD33FAA1DC}" srcOrd="2" destOrd="0" presId="urn:microsoft.com/office/officeart/2005/8/layout/radial4"/>
    <dgm:cxn modelId="{19BC7E8A-46A9-43CA-94A7-68105C5144A9}" type="presParOf" srcId="{978AB663-4D35-46E3-BAE2-9651945ED6AC}" destId="{2CAC4DE7-0FF4-4AA0-BD56-1C9435FC293E}" srcOrd="3" destOrd="0" presId="urn:microsoft.com/office/officeart/2005/8/layout/radial4"/>
    <dgm:cxn modelId="{F7D79B03-B872-4A5B-851E-90551C260104}" type="presParOf" srcId="{978AB663-4D35-46E3-BAE2-9651945ED6AC}" destId="{9FBB54D9-40F8-42B8-8E01-4683C071A96D}" srcOrd="4" destOrd="0" presId="urn:microsoft.com/office/officeart/2005/8/layout/radial4"/>
    <dgm:cxn modelId="{E913161B-5B5F-4DCB-B6E0-C75D65665CB2}" type="presParOf" srcId="{978AB663-4D35-46E3-BAE2-9651945ED6AC}" destId="{AABD220F-22D0-4491-B047-4336452E5526}" srcOrd="5" destOrd="0" presId="urn:microsoft.com/office/officeart/2005/8/layout/radial4"/>
    <dgm:cxn modelId="{5E686446-F0AC-4537-A35E-4136C883AC6C}" type="presParOf" srcId="{978AB663-4D35-46E3-BAE2-9651945ED6AC}" destId="{06BD19C0-1215-4A96-89F2-C5D63CCF6AEE}" srcOrd="6" destOrd="0" presId="urn:microsoft.com/office/officeart/2005/8/layout/radial4"/>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460628-10F6-4005-B9D0-438F4CE69F99}" type="doc">
      <dgm:prSet loTypeId="urn:microsoft.com/office/officeart/2005/8/layout/arrow3" loCatId="relationship" qsTypeId="urn:microsoft.com/office/officeart/2005/8/quickstyle/simple1" qsCatId="simple" csTypeId="urn:microsoft.com/office/officeart/2005/8/colors/accent2_5" csCatId="accent2" phldr="1"/>
      <dgm:spPr/>
      <dgm:t>
        <a:bodyPr/>
        <a:lstStyle/>
        <a:p>
          <a:endParaRPr lang="en-US"/>
        </a:p>
      </dgm:t>
    </dgm:pt>
    <dgm:pt modelId="{E47B35F9-98AB-4736-B70B-76F5B867BCE2}">
      <dgm:prSet phldrT="[Text]"/>
      <dgm:spPr/>
      <dgm:t>
        <a:bodyPr/>
        <a:lstStyle/>
        <a:p>
          <a:r>
            <a:rPr lang="en-US" dirty="0"/>
            <a:t>Transaction processing</a:t>
          </a:r>
        </a:p>
      </dgm:t>
    </dgm:pt>
    <dgm:pt modelId="{9DED0E02-0A6B-4D0D-B66C-25E082311AA3}" type="parTrans" cxnId="{03D3CC2F-BBBD-47C6-A265-2141415B2BA8}">
      <dgm:prSet/>
      <dgm:spPr/>
      <dgm:t>
        <a:bodyPr/>
        <a:lstStyle/>
        <a:p>
          <a:endParaRPr lang="en-US"/>
        </a:p>
      </dgm:t>
    </dgm:pt>
    <dgm:pt modelId="{16E9B3C0-2919-41E5-BCB2-F4058022AA34}" type="sibTrans" cxnId="{03D3CC2F-BBBD-47C6-A265-2141415B2BA8}">
      <dgm:prSet/>
      <dgm:spPr/>
      <dgm:t>
        <a:bodyPr/>
        <a:lstStyle/>
        <a:p>
          <a:endParaRPr lang="en-US"/>
        </a:p>
      </dgm:t>
    </dgm:pt>
    <dgm:pt modelId="{B13D3C94-EAC7-40EF-898D-F6B997C04370}">
      <dgm:prSet phldrT="[Text]"/>
      <dgm:spPr/>
      <dgm:t>
        <a:bodyPr/>
        <a:lstStyle/>
        <a:p>
          <a:r>
            <a:rPr lang="en-US" dirty="0"/>
            <a:t>Business intelligence processing</a:t>
          </a:r>
        </a:p>
      </dgm:t>
    </dgm:pt>
    <dgm:pt modelId="{0B23BF59-BDA6-461D-9AD5-286822A95D9E}" type="parTrans" cxnId="{89974B32-8B20-4BF3-8AF9-9E38B0FCB600}">
      <dgm:prSet/>
      <dgm:spPr/>
      <dgm:t>
        <a:bodyPr/>
        <a:lstStyle/>
        <a:p>
          <a:endParaRPr lang="en-US"/>
        </a:p>
      </dgm:t>
    </dgm:pt>
    <dgm:pt modelId="{ECAC393E-BD6E-48EE-AD2D-82A7AC1C9F87}" type="sibTrans" cxnId="{89974B32-8B20-4BF3-8AF9-9E38B0FCB600}">
      <dgm:prSet/>
      <dgm:spPr/>
      <dgm:t>
        <a:bodyPr/>
        <a:lstStyle/>
        <a:p>
          <a:endParaRPr lang="en-US"/>
        </a:p>
      </dgm:t>
    </dgm:pt>
    <dgm:pt modelId="{C19DFEAC-1D4E-4F7F-813F-E4628F34F8FE}">
      <dgm:prSet phldrT="[Text]"/>
      <dgm:spPr/>
      <dgm:t>
        <a:bodyPr/>
        <a:lstStyle/>
        <a:p>
          <a:r>
            <a:rPr lang="en-US" dirty="0"/>
            <a:t>Primary data from transactions</a:t>
          </a:r>
        </a:p>
      </dgm:t>
    </dgm:pt>
    <dgm:pt modelId="{35288107-7296-4D5B-9C5F-7CF28C8E7F8C}" type="parTrans" cxnId="{73450793-A4E5-4EAF-A4F7-FD6C238547BA}">
      <dgm:prSet/>
      <dgm:spPr/>
      <dgm:t>
        <a:bodyPr/>
        <a:lstStyle/>
        <a:p>
          <a:endParaRPr lang="en-US"/>
        </a:p>
      </dgm:t>
    </dgm:pt>
    <dgm:pt modelId="{7ED144BB-9104-4FA0-8C7B-D845FA658133}" type="sibTrans" cxnId="{73450793-A4E5-4EAF-A4F7-FD6C238547BA}">
      <dgm:prSet/>
      <dgm:spPr/>
      <dgm:t>
        <a:bodyPr/>
        <a:lstStyle/>
        <a:p>
          <a:endParaRPr lang="en-US"/>
        </a:p>
      </dgm:t>
    </dgm:pt>
    <dgm:pt modelId="{34A756D9-4982-477C-B39C-477A6D0DDCEC}">
      <dgm:prSet phldrT="[Text]"/>
      <dgm:spPr/>
      <dgm:t>
        <a:bodyPr/>
        <a:lstStyle/>
        <a:p>
          <a:r>
            <a:rPr lang="en-US" dirty="0"/>
            <a:t>Daily operations and short term decisions</a:t>
          </a:r>
        </a:p>
      </dgm:t>
    </dgm:pt>
    <dgm:pt modelId="{84A19BC2-B16D-4678-86EC-D977FC59FA27}" type="parTrans" cxnId="{98C20687-887B-42E5-B2FE-A901E031A3FD}">
      <dgm:prSet/>
      <dgm:spPr/>
      <dgm:t>
        <a:bodyPr/>
        <a:lstStyle/>
        <a:p>
          <a:endParaRPr lang="en-US"/>
        </a:p>
      </dgm:t>
    </dgm:pt>
    <dgm:pt modelId="{C6B31BFB-3910-4C48-B83B-74D6EB477602}" type="sibTrans" cxnId="{98C20687-887B-42E5-B2FE-A901E031A3FD}">
      <dgm:prSet/>
      <dgm:spPr/>
      <dgm:t>
        <a:bodyPr/>
        <a:lstStyle/>
        <a:p>
          <a:endParaRPr lang="en-US"/>
        </a:p>
      </dgm:t>
    </dgm:pt>
    <dgm:pt modelId="{1645BBFF-D138-48A3-B382-49566BEDE3C6}">
      <dgm:prSet phldrT="[Text]"/>
      <dgm:spPr/>
      <dgm:t>
        <a:bodyPr/>
        <a:lstStyle/>
        <a:p>
          <a:r>
            <a:rPr lang="en-US" dirty="0"/>
            <a:t>Transformed secondary data</a:t>
          </a:r>
        </a:p>
      </dgm:t>
    </dgm:pt>
    <dgm:pt modelId="{492AA1F0-BD9F-4682-9B99-C82D745AE83C}" type="parTrans" cxnId="{5329163A-722B-46A2-B665-73EFABD1B2FB}">
      <dgm:prSet/>
      <dgm:spPr/>
      <dgm:t>
        <a:bodyPr/>
        <a:lstStyle/>
        <a:p>
          <a:endParaRPr lang="en-US"/>
        </a:p>
      </dgm:t>
    </dgm:pt>
    <dgm:pt modelId="{9E8A91A0-5CB9-43F9-A25F-6422C2D2B155}" type="sibTrans" cxnId="{5329163A-722B-46A2-B665-73EFABD1B2FB}">
      <dgm:prSet/>
      <dgm:spPr/>
      <dgm:t>
        <a:bodyPr/>
        <a:lstStyle/>
        <a:p>
          <a:endParaRPr lang="en-US"/>
        </a:p>
      </dgm:t>
    </dgm:pt>
    <dgm:pt modelId="{6970717D-2C14-4594-BAED-0033DE16BE72}">
      <dgm:prSet phldrT="[Text]"/>
      <dgm:spPr/>
      <dgm:t>
        <a:bodyPr/>
        <a:lstStyle/>
        <a:p>
          <a:r>
            <a:rPr lang="en-US" dirty="0"/>
            <a:t>Medium and long-term decisions</a:t>
          </a:r>
        </a:p>
      </dgm:t>
    </dgm:pt>
    <dgm:pt modelId="{E50C35F4-E479-47E9-8C4D-F8B64E1B7325}" type="parTrans" cxnId="{21326EED-B4D1-4D30-B473-D1B48172AAFF}">
      <dgm:prSet/>
      <dgm:spPr/>
      <dgm:t>
        <a:bodyPr/>
        <a:lstStyle/>
        <a:p>
          <a:endParaRPr lang="en-US"/>
        </a:p>
      </dgm:t>
    </dgm:pt>
    <dgm:pt modelId="{D67C17CC-6178-46D4-8980-C6B1B8D06840}" type="sibTrans" cxnId="{21326EED-B4D1-4D30-B473-D1B48172AAFF}">
      <dgm:prSet/>
      <dgm:spPr/>
      <dgm:t>
        <a:bodyPr/>
        <a:lstStyle/>
        <a:p>
          <a:endParaRPr lang="en-US"/>
        </a:p>
      </dgm:t>
    </dgm:pt>
    <dgm:pt modelId="{3A7EC98D-31EB-46F0-97BE-19BCFD9891BB}" type="pres">
      <dgm:prSet presAssocID="{F1460628-10F6-4005-B9D0-438F4CE69F99}" presName="compositeShape" presStyleCnt="0">
        <dgm:presLayoutVars>
          <dgm:chMax val="2"/>
          <dgm:dir/>
          <dgm:resizeHandles val="exact"/>
        </dgm:presLayoutVars>
      </dgm:prSet>
      <dgm:spPr/>
    </dgm:pt>
    <dgm:pt modelId="{A4D624BC-55E1-4E8E-BC2E-EA1A0E67A65A}" type="pres">
      <dgm:prSet presAssocID="{F1460628-10F6-4005-B9D0-438F4CE69F99}" presName="divider" presStyleLbl="fgShp" presStyleIdx="0" presStyleCnt="1"/>
      <dgm:spPr/>
    </dgm:pt>
    <dgm:pt modelId="{D02A428D-677B-493E-B225-3CAF8B0CEEAD}" type="pres">
      <dgm:prSet presAssocID="{E47B35F9-98AB-4736-B70B-76F5B867BCE2}" presName="downArrow" presStyleLbl="node1" presStyleIdx="0" presStyleCnt="2"/>
      <dgm:spPr/>
    </dgm:pt>
    <dgm:pt modelId="{EAC70132-8ECC-489D-805A-5C045BE7E393}" type="pres">
      <dgm:prSet presAssocID="{E47B35F9-98AB-4736-B70B-76F5B867BCE2}" presName="downArrowText" presStyleLbl="revTx" presStyleIdx="0" presStyleCnt="2">
        <dgm:presLayoutVars>
          <dgm:bulletEnabled val="1"/>
        </dgm:presLayoutVars>
      </dgm:prSet>
      <dgm:spPr/>
    </dgm:pt>
    <dgm:pt modelId="{B3842BBC-3063-4881-AB88-04818F345747}" type="pres">
      <dgm:prSet presAssocID="{B13D3C94-EAC7-40EF-898D-F6B997C04370}" presName="upArrow" presStyleLbl="node1" presStyleIdx="1" presStyleCnt="2"/>
      <dgm:spPr/>
    </dgm:pt>
    <dgm:pt modelId="{F477447F-77FB-4BB2-BE1D-F4CA450437AC}" type="pres">
      <dgm:prSet presAssocID="{B13D3C94-EAC7-40EF-898D-F6B997C04370}" presName="upArrowText" presStyleLbl="revTx" presStyleIdx="1" presStyleCnt="2">
        <dgm:presLayoutVars>
          <dgm:bulletEnabled val="1"/>
        </dgm:presLayoutVars>
      </dgm:prSet>
      <dgm:spPr/>
    </dgm:pt>
  </dgm:ptLst>
  <dgm:cxnLst>
    <dgm:cxn modelId="{78065502-D53E-4DC6-B0C7-7B9B5A8D7639}" type="presOf" srcId="{F1460628-10F6-4005-B9D0-438F4CE69F99}" destId="{3A7EC98D-31EB-46F0-97BE-19BCFD9891BB}" srcOrd="0" destOrd="0" presId="urn:microsoft.com/office/officeart/2005/8/layout/arrow3"/>
    <dgm:cxn modelId="{03D3CC2F-BBBD-47C6-A265-2141415B2BA8}" srcId="{F1460628-10F6-4005-B9D0-438F4CE69F99}" destId="{E47B35F9-98AB-4736-B70B-76F5B867BCE2}" srcOrd="0" destOrd="0" parTransId="{9DED0E02-0A6B-4D0D-B66C-25E082311AA3}" sibTransId="{16E9B3C0-2919-41E5-BCB2-F4058022AA34}"/>
    <dgm:cxn modelId="{89974B32-8B20-4BF3-8AF9-9E38B0FCB600}" srcId="{F1460628-10F6-4005-B9D0-438F4CE69F99}" destId="{B13D3C94-EAC7-40EF-898D-F6B997C04370}" srcOrd="1" destOrd="0" parTransId="{0B23BF59-BDA6-461D-9AD5-286822A95D9E}" sibTransId="{ECAC393E-BD6E-48EE-AD2D-82A7AC1C9F87}"/>
    <dgm:cxn modelId="{5329163A-722B-46A2-B665-73EFABD1B2FB}" srcId="{B13D3C94-EAC7-40EF-898D-F6B997C04370}" destId="{1645BBFF-D138-48A3-B382-49566BEDE3C6}" srcOrd="0" destOrd="0" parTransId="{492AA1F0-BD9F-4682-9B99-C82D745AE83C}" sibTransId="{9E8A91A0-5CB9-43F9-A25F-6422C2D2B155}"/>
    <dgm:cxn modelId="{E2CBC644-E2AC-4198-8A0C-F7BE9AD6359A}" type="presOf" srcId="{34A756D9-4982-477C-B39C-477A6D0DDCEC}" destId="{EAC70132-8ECC-489D-805A-5C045BE7E393}" srcOrd="0" destOrd="2" presId="urn:microsoft.com/office/officeart/2005/8/layout/arrow3"/>
    <dgm:cxn modelId="{E9861E7E-40ED-47D4-8EAB-F5F619008608}" type="presOf" srcId="{1645BBFF-D138-48A3-B382-49566BEDE3C6}" destId="{F477447F-77FB-4BB2-BE1D-F4CA450437AC}" srcOrd="0" destOrd="1" presId="urn:microsoft.com/office/officeart/2005/8/layout/arrow3"/>
    <dgm:cxn modelId="{98C20687-887B-42E5-B2FE-A901E031A3FD}" srcId="{E47B35F9-98AB-4736-B70B-76F5B867BCE2}" destId="{34A756D9-4982-477C-B39C-477A6D0DDCEC}" srcOrd="1" destOrd="0" parTransId="{84A19BC2-B16D-4678-86EC-D977FC59FA27}" sibTransId="{C6B31BFB-3910-4C48-B83B-74D6EB477602}"/>
    <dgm:cxn modelId="{73450793-A4E5-4EAF-A4F7-FD6C238547BA}" srcId="{E47B35F9-98AB-4736-B70B-76F5B867BCE2}" destId="{C19DFEAC-1D4E-4F7F-813F-E4628F34F8FE}" srcOrd="0" destOrd="0" parTransId="{35288107-7296-4D5B-9C5F-7CF28C8E7F8C}" sibTransId="{7ED144BB-9104-4FA0-8C7B-D845FA658133}"/>
    <dgm:cxn modelId="{90E40C9D-AA5D-49BD-8A11-D50D98D8CB5A}" type="presOf" srcId="{E47B35F9-98AB-4736-B70B-76F5B867BCE2}" destId="{EAC70132-8ECC-489D-805A-5C045BE7E393}" srcOrd="0" destOrd="0" presId="urn:microsoft.com/office/officeart/2005/8/layout/arrow3"/>
    <dgm:cxn modelId="{4810F7A3-FE9A-410D-B8F8-4DAD7C44603D}" type="presOf" srcId="{B13D3C94-EAC7-40EF-898D-F6B997C04370}" destId="{F477447F-77FB-4BB2-BE1D-F4CA450437AC}" srcOrd="0" destOrd="0" presId="urn:microsoft.com/office/officeart/2005/8/layout/arrow3"/>
    <dgm:cxn modelId="{97EDA5B0-56F0-445F-B27E-C32F0DF49C26}" type="presOf" srcId="{6970717D-2C14-4594-BAED-0033DE16BE72}" destId="{F477447F-77FB-4BB2-BE1D-F4CA450437AC}" srcOrd="0" destOrd="2" presId="urn:microsoft.com/office/officeart/2005/8/layout/arrow3"/>
    <dgm:cxn modelId="{734A02C3-0053-4DF9-8649-1597D9D930A2}" type="presOf" srcId="{C19DFEAC-1D4E-4F7F-813F-E4628F34F8FE}" destId="{EAC70132-8ECC-489D-805A-5C045BE7E393}" srcOrd="0" destOrd="1" presId="urn:microsoft.com/office/officeart/2005/8/layout/arrow3"/>
    <dgm:cxn modelId="{21326EED-B4D1-4D30-B473-D1B48172AAFF}" srcId="{B13D3C94-EAC7-40EF-898D-F6B997C04370}" destId="{6970717D-2C14-4594-BAED-0033DE16BE72}" srcOrd="1" destOrd="0" parTransId="{E50C35F4-E479-47E9-8C4D-F8B64E1B7325}" sibTransId="{D67C17CC-6178-46D4-8980-C6B1B8D06840}"/>
    <dgm:cxn modelId="{C5120667-8C4C-427A-B3B3-E9AA3C479D51}" type="presParOf" srcId="{3A7EC98D-31EB-46F0-97BE-19BCFD9891BB}" destId="{A4D624BC-55E1-4E8E-BC2E-EA1A0E67A65A}" srcOrd="0" destOrd="0" presId="urn:microsoft.com/office/officeart/2005/8/layout/arrow3"/>
    <dgm:cxn modelId="{0BCDB585-A33D-401E-B9EA-EE64301110BD}" type="presParOf" srcId="{3A7EC98D-31EB-46F0-97BE-19BCFD9891BB}" destId="{D02A428D-677B-493E-B225-3CAF8B0CEEAD}" srcOrd="1" destOrd="0" presId="urn:microsoft.com/office/officeart/2005/8/layout/arrow3"/>
    <dgm:cxn modelId="{A4BC0690-B65D-4B4D-B6B6-8F0B09A8589C}" type="presParOf" srcId="{3A7EC98D-31EB-46F0-97BE-19BCFD9891BB}" destId="{EAC70132-8ECC-489D-805A-5C045BE7E393}" srcOrd="2" destOrd="0" presId="urn:microsoft.com/office/officeart/2005/8/layout/arrow3"/>
    <dgm:cxn modelId="{4DFB66F6-37F4-42A8-8EE9-060DC4EF78E6}" type="presParOf" srcId="{3A7EC98D-31EB-46F0-97BE-19BCFD9891BB}" destId="{B3842BBC-3063-4881-AB88-04818F345747}" srcOrd="3" destOrd="0" presId="urn:microsoft.com/office/officeart/2005/8/layout/arrow3"/>
    <dgm:cxn modelId="{1EFFA97D-CB06-48DD-8319-57078D3B859E}" type="presParOf" srcId="{3A7EC98D-31EB-46F0-97BE-19BCFD9891BB}" destId="{F477447F-77FB-4BB2-BE1D-F4CA450437AC}"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96ACB-64A0-44C3-A02E-FE277DEF3AB6}">
      <dsp:nvSpPr>
        <dsp:cNvPr id="0" name=""/>
        <dsp:cNvSpPr/>
      </dsp:nvSpPr>
      <dsp:spPr>
        <a:xfrm rot="5400000">
          <a:off x="51074" y="263558"/>
          <a:ext cx="1059543" cy="741680"/>
        </a:xfrm>
        <a:prstGeom prst="chevron">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Module 1</a:t>
          </a:r>
        </a:p>
      </dsp:txBody>
      <dsp:txXfrm rot="-5400000">
        <a:off x="210006" y="475466"/>
        <a:ext cx="741680" cy="317863"/>
      </dsp:txXfrm>
    </dsp:sp>
    <dsp:sp modelId="{D484B4F6-0400-4E99-A412-D79FA7EF7D69}">
      <dsp:nvSpPr>
        <dsp:cNvPr id="0" name=""/>
        <dsp:cNvSpPr/>
      </dsp:nvSpPr>
      <dsp:spPr>
        <a:xfrm rot="5400000">
          <a:off x="3271505" y="-1751703"/>
          <a:ext cx="857348" cy="4377112"/>
        </a:xfrm>
        <a:prstGeom prst="round2Same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Motivation and characteristics</a:t>
          </a:r>
        </a:p>
        <a:p>
          <a:pPr marL="114300" lvl="1" indent="-114300" algn="l" defTabSz="622300">
            <a:lnSpc>
              <a:spcPct val="90000"/>
            </a:lnSpc>
            <a:spcBef>
              <a:spcPct val="0"/>
            </a:spcBef>
            <a:spcAft>
              <a:spcPct val="15000"/>
            </a:spcAft>
            <a:buChar char="•"/>
          </a:pPr>
          <a:r>
            <a:rPr lang="en-US" sz="1400" kern="1200" dirty="0"/>
            <a:t>Architectures</a:t>
          </a:r>
        </a:p>
        <a:p>
          <a:pPr marL="114300" lvl="1" indent="-114300" algn="l" defTabSz="622300">
            <a:lnSpc>
              <a:spcPct val="90000"/>
            </a:lnSpc>
            <a:spcBef>
              <a:spcPct val="0"/>
            </a:spcBef>
            <a:spcAft>
              <a:spcPct val="15000"/>
            </a:spcAft>
            <a:buChar char="•"/>
          </a:pPr>
          <a:r>
            <a:rPr lang="en-US" sz="1400" kern="1200" dirty="0"/>
            <a:t>Project characteristics and maturity model</a:t>
          </a:r>
        </a:p>
        <a:p>
          <a:pPr marL="114300" lvl="1" indent="-114300" algn="l" defTabSz="622300">
            <a:lnSpc>
              <a:spcPct val="90000"/>
            </a:lnSpc>
            <a:spcBef>
              <a:spcPct val="0"/>
            </a:spcBef>
            <a:spcAft>
              <a:spcPct val="15000"/>
            </a:spcAft>
            <a:buChar char="•"/>
          </a:pPr>
          <a:r>
            <a:rPr lang="en-US" sz="1400" kern="1200" dirty="0"/>
            <a:t>Employment opportunities</a:t>
          </a:r>
        </a:p>
      </dsp:txBody>
      <dsp:txXfrm rot="-5400000">
        <a:off x="1511623" y="50031"/>
        <a:ext cx="4335260" cy="773644"/>
      </dsp:txXfrm>
    </dsp:sp>
    <dsp:sp modelId="{BD9C3D0B-9392-465F-9520-E3C5255FC417}">
      <dsp:nvSpPr>
        <dsp:cNvPr id="0" name=""/>
        <dsp:cNvSpPr/>
      </dsp:nvSpPr>
      <dsp:spPr>
        <a:xfrm rot="5400000">
          <a:off x="51074" y="1211262"/>
          <a:ext cx="1059543" cy="741680"/>
        </a:xfrm>
        <a:prstGeom prst="chevron">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Module 2</a:t>
          </a:r>
        </a:p>
      </dsp:txBody>
      <dsp:txXfrm rot="-5400000">
        <a:off x="210006" y="1423170"/>
        <a:ext cx="741680" cy="317863"/>
      </dsp:txXfrm>
    </dsp:sp>
    <dsp:sp modelId="{26BA0AC3-BBEA-4841-8C4E-2AED00ADB5B7}">
      <dsp:nvSpPr>
        <dsp:cNvPr id="0" name=""/>
        <dsp:cNvSpPr/>
      </dsp:nvSpPr>
      <dsp:spPr>
        <a:xfrm rot="5400000">
          <a:off x="3355827" y="-804174"/>
          <a:ext cx="688703" cy="4377112"/>
        </a:xfrm>
        <a:prstGeom prst="round2Same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Multi-dimensional data model</a:t>
          </a:r>
        </a:p>
        <a:p>
          <a:pPr marL="114300" lvl="1" indent="-114300" algn="l" defTabSz="622300">
            <a:lnSpc>
              <a:spcPct val="90000"/>
            </a:lnSpc>
            <a:spcBef>
              <a:spcPct val="0"/>
            </a:spcBef>
            <a:spcAft>
              <a:spcPct val="15000"/>
            </a:spcAft>
            <a:buChar char="•"/>
          </a:pPr>
          <a:r>
            <a:rPr lang="en-US" sz="1400" kern="1200" dirty="0"/>
            <a:t>Microsoft MDX language</a:t>
          </a:r>
        </a:p>
        <a:p>
          <a:pPr marL="114300" lvl="1" indent="-114300" algn="l" defTabSz="622300">
            <a:lnSpc>
              <a:spcPct val="90000"/>
            </a:lnSpc>
            <a:spcBef>
              <a:spcPct val="0"/>
            </a:spcBef>
            <a:spcAft>
              <a:spcPct val="15000"/>
            </a:spcAft>
            <a:buChar char="•"/>
          </a:pPr>
          <a:r>
            <a:rPr lang="en-US" sz="1400" kern="1200" dirty="0"/>
            <a:t>Pivot table tool practice</a:t>
          </a:r>
        </a:p>
      </dsp:txBody>
      <dsp:txXfrm rot="-5400000">
        <a:off x="1511623" y="1073650"/>
        <a:ext cx="4343492" cy="621463"/>
      </dsp:txXfrm>
    </dsp:sp>
    <dsp:sp modelId="{0820A4D5-4B77-48BB-8DE7-236A4CB3E46D}">
      <dsp:nvSpPr>
        <dsp:cNvPr id="0" name=""/>
        <dsp:cNvSpPr/>
      </dsp:nvSpPr>
      <dsp:spPr>
        <a:xfrm rot="5400000">
          <a:off x="51074" y="2258415"/>
          <a:ext cx="1059543" cy="741680"/>
        </a:xfrm>
        <a:prstGeom prst="chevron">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Module 3</a:t>
          </a:r>
        </a:p>
      </dsp:txBody>
      <dsp:txXfrm rot="-5400000">
        <a:off x="210006" y="2470323"/>
        <a:ext cx="741680" cy="317863"/>
      </dsp:txXfrm>
    </dsp:sp>
    <dsp:sp modelId="{25988677-A997-4D2A-BB81-29778BB78B9E}">
      <dsp:nvSpPr>
        <dsp:cNvPr id="0" name=""/>
        <dsp:cNvSpPr/>
      </dsp:nvSpPr>
      <dsp:spPr>
        <a:xfrm rot="5400000">
          <a:off x="3256379" y="219156"/>
          <a:ext cx="887600" cy="4377112"/>
        </a:xfrm>
        <a:prstGeom prst="round2Same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Schema patterns and </a:t>
          </a:r>
          <a:r>
            <a:rPr lang="en-US" sz="1400" kern="1200" dirty="0" err="1"/>
            <a:t>summarizability</a:t>
          </a:r>
          <a:r>
            <a:rPr lang="en-US" sz="1400" kern="1200" dirty="0"/>
            <a:t> problems</a:t>
          </a:r>
        </a:p>
        <a:p>
          <a:pPr marL="114300" lvl="1" indent="-114300" algn="l" defTabSz="622300">
            <a:lnSpc>
              <a:spcPct val="90000"/>
            </a:lnSpc>
            <a:spcBef>
              <a:spcPct val="0"/>
            </a:spcBef>
            <a:spcAft>
              <a:spcPct val="15000"/>
            </a:spcAft>
            <a:buChar char="•"/>
          </a:pPr>
          <a:r>
            <a:rPr lang="en-US" sz="1400" kern="1200" dirty="0"/>
            <a:t>Schema integration practice</a:t>
          </a:r>
        </a:p>
        <a:p>
          <a:pPr marL="114300" lvl="1" indent="-114300" algn="l" defTabSz="622300">
            <a:lnSpc>
              <a:spcPct val="90000"/>
            </a:lnSpc>
            <a:spcBef>
              <a:spcPct val="0"/>
            </a:spcBef>
            <a:spcAft>
              <a:spcPct val="15000"/>
            </a:spcAft>
            <a:buChar char="•"/>
          </a:pPr>
          <a:r>
            <a:rPr lang="en-US" sz="1400" kern="1200" dirty="0"/>
            <a:t>Enterprise data warehouse development</a:t>
          </a:r>
        </a:p>
      </dsp:txBody>
      <dsp:txXfrm rot="-5400000">
        <a:off x="1511624" y="2007241"/>
        <a:ext cx="4333783" cy="800942"/>
      </dsp:txXfrm>
    </dsp:sp>
    <dsp:sp modelId="{1832BACC-DED9-47F7-9B7C-764DED19B87B}">
      <dsp:nvSpPr>
        <dsp:cNvPr id="0" name=""/>
        <dsp:cNvSpPr/>
      </dsp:nvSpPr>
      <dsp:spPr>
        <a:xfrm rot="5400000">
          <a:off x="51074" y="3206118"/>
          <a:ext cx="1059543" cy="741680"/>
        </a:xfrm>
        <a:prstGeom prst="chevron">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Module 4</a:t>
          </a:r>
        </a:p>
      </dsp:txBody>
      <dsp:txXfrm rot="-5400000">
        <a:off x="210006" y="3418026"/>
        <a:ext cx="741680" cy="317863"/>
      </dsp:txXfrm>
    </dsp:sp>
    <dsp:sp modelId="{C1711C0C-C87C-463F-A282-96994E94BB20}">
      <dsp:nvSpPr>
        <dsp:cNvPr id="0" name=""/>
        <dsp:cNvSpPr/>
      </dsp:nvSpPr>
      <dsp:spPr>
        <a:xfrm rot="5400000">
          <a:off x="3355827" y="1190682"/>
          <a:ext cx="688703" cy="4377112"/>
        </a:xfrm>
        <a:prstGeom prst="round2Same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Data integration process concepts</a:t>
          </a:r>
        </a:p>
        <a:p>
          <a:pPr marL="114300" lvl="1" indent="-114300" algn="l" defTabSz="622300">
            <a:lnSpc>
              <a:spcPct val="90000"/>
            </a:lnSpc>
            <a:spcBef>
              <a:spcPct val="0"/>
            </a:spcBef>
            <a:spcAft>
              <a:spcPct val="15000"/>
            </a:spcAft>
            <a:buChar char="•"/>
          </a:pPr>
          <a:r>
            <a:rPr lang="en-US" sz="1400" kern="1200" dirty="0"/>
            <a:t>Change data characteristics</a:t>
          </a:r>
        </a:p>
        <a:p>
          <a:pPr marL="114300" lvl="1" indent="-114300" algn="l" defTabSz="622300">
            <a:lnSpc>
              <a:spcPct val="90000"/>
            </a:lnSpc>
            <a:spcBef>
              <a:spcPct val="0"/>
            </a:spcBef>
            <a:spcAft>
              <a:spcPct val="15000"/>
            </a:spcAft>
            <a:buChar char="•"/>
          </a:pPr>
          <a:r>
            <a:rPr lang="en-US" sz="1400" kern="1200" dirty="0"/>
            <a:t>Data integration techniques</a:t>
          </a:r>
        </a:p>
      </dsp:txBody>
      <dsp:txXfrm rot="-5400000">
        <a:off x="1511623" y="3068506"/>
        <a:ext cx="4343492" cy="621463"/>
      </dsp:txXfrm>
    </dsp:sp>
    <dsp:sp modelId="{E59DD776-6325-4A8D-B277-3F6F5B852365}">
      <dsp:nvSpPr>
        <dsp:cNvPr id="0" name=""/>
        <dsp:cNvSpPr/>
      </dsp:nvSpPr>
      <dsp:spPr>
        <a:xfrm rot="5400000">
          <a:off x="51074" y="4153822"/>
          <a:ext cx="1059543" cy="741680"/>
        </a:xfrm>
        <a:prstGeom prst="chevron">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Module 5</a:t>
          </a:r>
        </a:p>
      </dsp:txBody>
      <dsp:txXfrm rot="-5400000">
        <a:off x="210006" y="4365730"/>
        <a:ext cx="741680" cy="317863"/>
      </dsp:txXfrm>
    </dsp:sp>
    <dsp:sp modelId="{45A0783A-DDF0-4E2D-9975-72645C8A63C1}">
      <dsp:nvSpPr>
        <dsp:cNvPr id="0" name=""/>
        <dsp:cNvSpPr/>
      </dsp:nvSpPr>
      <dsp:spPr>
        <a:xfrm rot="5400000">
          <a:off x="3355827" y="2138386"/>
          <a:ext cx="688703" cy="4377112"/>
        </a:xfrm>
        <a:prstGeom prst="round2Same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Architectures and features of data integration tools</a:t>
          </a:r>
        </a:p>
        <a:p>
          <a:pPr marL="114300" lvl="1" indent="-114300" algn="l" defTabSz="622300">
            <a:lnSpc>
              <a:spcPct val="90000"/>
            </a:lnSpc>
            <a:spcBef>
              <a:spcPct val="0"/>
            </a:spcBef>
            <a:spcAft>
              <a:spcPct val="15000"/>
            </a:spcAft>
            <a:buChar char="•"/>
          </a:pPr>
          <a:r>
            <a:rPr lang="en-US" sz="1400" kern="1200" dirty="0"/>
            <a:t>Overview of </a:t>
          </a:r>
          <a:r>
            <a:rPr lang="en-US" sz="1400" kern="1200" dirty="0" err="1"/>
            <a:t>Talend</a:t>
          </a:r>
          <a:r>
            <a:rPr lang="en-US" sz="1400" kern="1200" dirty="0"/>
            <a:t> and Pentaho tools</a:t>
          </a:r>
        </a:p>
        <a:p>
          <a:pPr marL="114300" lvl="1" indent="-114300" algn="l" defTabSz="622300">
            <a:lnSpc>
              <a:spcPct val="90000"/>
            </a:lnSpc>
            <a:spcBef>
              <a:spcPct val="0"/>
            </a:spcBef>
            <a:spcAft>
              <a:spcPct val="15000"/>
            </a:spcAft>
            <a:buChar char="•"/>
          </a:pPr>
          <a:r>
            <a:rPr lang="en-US" sz="1400" kern="1200" dirty="0"/>
            <a:t>Practice with Pentaho Data Integration</a:t>
          </a:r>
        </a:p>
      </dsp:txBody>
      <dsp:txXfrm rot="-5400000">
        <a:off x="1511623" y="4016210"/>
        <a:ext cx="4343492" cy="6214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14391-EC36-4020-863C-AE7B0938C18E}">
      <dsp:nvSpPr>
        <dsp:cNvPr id="0" name=""/>
        <dsp:cNvSpPr/>
      </dsp:nvSpPr>
      <dsp:spPr>
        <a:xfrm>
          <a:off x="2771" y="497854"/>
          <a:ext cx="983980" cy="983980"/>
        </a:xfrm>
        <a:prstGeom prst="flowChartOnlineStorage">
          <a:avLst/>
        </a:prstGeom>
        <a:solidFill>
          <a:schemeClr val="accent1">
            <a:lumMod val="9000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Data source 1</a:t>
          </a:r>
        </a:p>
      </dsp:txBody>
      <dsp:txXfrm>
        <a:off x="166768" y="497854"/>
        <a:ext cx="655986" cy="983980"/>
      </dsp:txXfrm>
    </dsp:sp>
    <dsp:sp modelId="{C1828EE2-A4B1-4299-A049-429B7845514F}">
      <dsp:nvSpPr>
        <dsp:cNvPr id="0" name=""/>
        <dsp:cNvSpPr/>
      </dsp:nvSpPr>
      <dsp:spPr>
        <a:xfrm>
          <a:off x="209407" y="1561733"/>
          <a:ext cx="570708" cy="570708"/>
        </a:xfrm>
        <a:prstGeom prst="flowChartMerge">
          <a:avLst/>
        </a:prstGeom>
        <a:solidFill>
          <a:schemeClr val="accent2">
            <a:tint val="60000"/>
            <a:hueOff val="0"/>
            <a:satOff val="0"/>
            <a:lumOff val="0"/>
            <a:alphaOff val="0"/>
          </a:schemeClr>
        </a:solidFill>
        <a:ln>
          <a:noFill/>
        </a:ln>
        <a:effectLst>
          <a:outerShdw blurRad="38100" dist="25400" dir="5400000" rotWithShape="0">
            <a:srgbClr val="000000">
              <a:alpha val="5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352084" y="1561733"/>
        <a:ext cx="285354" cy="285354"/>
      </dsp:txXfrm>
    </dsp:sp>
    <dsp:sp modelId="{743DF6D9-34E1-48AA-9A3B-31FBBCE31652}">
      <dsp:nvSpPr>
        <dsp:cNvPr id="0" name=""/>
        <dsp:cNvSpPr/>
      </dsp:nvSpPr>
      <dsp:spPr>
        <a:xfrm>
          <a:off x="2771" y="2212341"/>
          <a:ext cx="983980" cy="983980"/>
        </a:xfrm>
        <a:prstGeom prst="flowChartOnlineStorage">
          <a:avLst/>
        </a:prstGeom>
        <a:solidFill>
          <a:schemeClr val="accent1">
            <a:lumMod val="9000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Data source n</a:t>
          </a:r>
        </a:p>
      </dsp:txBody>
      <dsp:txXfrm>
        <a:off x="166768" y="2212341"/>
        <a:ext cx="655986" cy="983980"/>
      </dsp:txXfrm>
    </dsp:sp>
    <dsp:sp modelId="{BE949146-F8BD-4FB6-9DC0-448B7309CF69}">
      <dsp:nvSpPr>
        <dsp:cNvPr id="0" name=""/>
        <dsp:cNvSpPr/>
      </dsp:nvSpPr>
      <dsp:spPr>
        <a:xfrm>
          <a:off x="1134348" y="1664067"/>
          <a:ext cx="312905" cy="366040"/>
        </a:xfrm>
        <a:prstGeom prst="rightArrow">
          <a:avLst>
            <a:gd name="adj1" fmla="val 60000"/>
            <a:gd name="adj2" fmla="val 50000"/>
          </a:avLst>
        </a:prstGeom>
        <a:solidFill>
          <a:srgbClr val="FF0000"/>
        </a:solidFill>
        <a:ln>
          <a:noFill/>
        </a:ln>
        <a:effectLst>
          <a:outerShdw blurRad="38100" dist="25400" dir="5400000" rotWithShape="0">
            <a:srgbClr val="000000">
              <a:alpha val="5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1134348" y="1737275"/>
        <a:ext cx="219034" cy="219624"/>
      </dsp:txXfrm>
    </dsp:sp>
    <dsp:sp modelId="{E0311437-A924-4590-90BF-CC5D18A7C260}">
      <dsp:nvSpPr>
        <dsp:cNvPr id="0" name=""/>
        <dsp:cNvSpPr/>
      </dsp:nvSpPr>
      <dsp:spPr>
        <a:xfrm>
          <a:off x="1577139" y="863107"/>
          <a:ext cx="1967960" cy="1967960"/>
        </a:xfrm>
        <a:prstGeom prst="ellipse">
          <a:avLst/>
        </a:prstGeom>
        <a:solidFill>
          <a:srgbClr val="92D050"/>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DW schema</a:t>
          </a:r>
        </a:p>
      </dsp:txBody>
      <dsp:txXfrm>
        <a:off x="1865340" y="1151308"/>
        <a:ext cx="1391558" cy="13915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1E39D-D15B-41D4-8DFB-B48DE06F74C2}">
      <dsp:nvSpPr>
        <dsp:cNvPr id="0" name=""/>
        <dsp:cNvSpPr/>
      </dsp:nvSpPr>
      <dsp:spPr>
        <a:xfrm>
          <a:off x="2052352" y="2339772"/>
          <a:ext cx="1893037" cy="1893037"/>
        </a:xfrm>
        <a:prstGeom prst="ellipse">
          <a:avLst/>
        </a:prstGeom>
        <a:solidFill>
          <a:srgbClr val="66FFFF"/>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tx1"/>
              </a:solidFill>
            </a:rPr>
            <a:t>Data warehouse technology and deployments</a:t>
          </a:r>
        </a:p>
      </dsp:txBody>
      <dsp:txXfrm>
        <a:off x="2329581" y="2617001"/>
        <a:ext cx="1338579" cy="1338579"/>
      </dsp:txXfrm>
    </dsp:sp>
    <dsp:sp modelId="{D7A4D5FD-A509-4AE5-9601-7225C9011F32}">
      <dsp:nvSpPr>
        <dsp:cNvPr id="0" name=""/>
        <dsp:cNvSpPr/>
      </dsp:nvSpPr>
      <dsp:spPr>
        <a:xfrm rot="12900000">
          <a:off x="764423" y="1985607"/>
          <a:ext cx="1524265" cy="539515"/>
        </a:xfrm>
        <a:prstGeom prst="lef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0E0C7030-4354-40E3-9EF0-8EAD33FAA1DC}">
      <dsp:nvSpPr>
        <dsp:cNvPr id="0" name=""/>
        <dsp:cNvSpPr/>
      </dsp:nvSpPr>
      <dsp:spPr>
        <a:xfrm>
          <a:off x="3060" y="1098869"/>
          <a:ext cx="1798385" cy="1438708"/>
        </a:xfrm>
        <a:prstGeom prst="roundRect">
          <a:avLst>
            <a:gd name="adj" fmla="val 10000"/>
          </a:avLst>
        </a:prstGeom>
        <a:solidFill>
          <a:srgbClr val="66FFFF"/>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Performance limitations</a:t>
          </a:r>
        </a:p>
      </dsp:txBody>
      <dsp:txXfrm>
        <a:off x="45198" y="1141007"/>
        <a:ext cx="1714109" cy="1354432"/>
      </dsp:txXfrm>
    </dsp:sp>
    <dsp:sp modelId="{2CAC4DE7-0FF4-4AA0-BD56-1C9435FC293E}">
      <dsp:nvSpPr>
        <dsp:cNvPr id="0" name=""/>
        <dsp:cNvSpPr/>
      </dsp:nvSpPr>
      <dsp:spPr>
        <a:xfrm rot="16200000">
          <a:off x="2233223" y="1215244"/>
          <a:ext cx="1531295" cy="539515"/>
        </a:xfrm>
        <a:prstGeom prst="lef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9FBB54D9-40F8-42B8-8E01-4683C071A96D}">
      <dsp:nvSpPr>
        <dsp:cNvPr id="0" name=""/>
        <dsp:cNvSpPr/>
      </dsp:nvSpPr>
      <dsp:spPr>
        <a:xfrm>
          <a:off x="2099678" y="0"/>
          <a:ext cx="1798385" cy="1438708"/>
        </a:xfrm>
        <a:prstGeom prst="roundRect">
          <a:avLst>
            <a:gd name="adj" fmla="val 10000"/>
          </a:avLst>
        </a:prstGeom>
        <a:solidFill>
          <a:srgbClr val="66FFFF"/>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Lack of integration</a:t>
          </a:r>
        </a:p>
      </dsp:txBody>
      <dsp:txXfrm>
        <a:off x="2141816" y="42138"/>
        <a:ext cx="1714109" cy="1354432"/>
      </dsp:txXfrm>
    </dsp:sp>
    <dsp:sp modelId="{AABD220F-22D0-4491-B047-4336452E5526}">
      <dsp:nvSpPr>
        <dsp:cNvPr id="0" name=""/>
        <dsp:cNvSpPr/>
      </dsp:nvSpPr>
      <dsp:spPr>
        <a:xfrm rot="19500000">
          <a:off x="3709053" y="1985607"/>
          <a:ext cx="1524265" cy="539515"/>
        </a:xfrm>
        <a:prstGeom prst="leftArrow">
          <a:avLst>
            <a:gd name="adj1" fmla="val 60000"/>
            <a:gd name="adj2" fmla="val 50000"/>
          </a:avLst>
        </a:prstGeom>
        <a:solidFill>
          <a:srgbClr val="FF0000"/>
        </a:solidFill>
        <a:ln>
          <a:noFill/>
        </a:ln>
        <a:effectLst/>
      </dsp:spPr>
      <dsp:style>
        <a:lnRef idx="0">
          <a:scrgbClr r="0" g="0" b="0"/>
        </a:lnRef>
        <a:fillRef idx="1">
          <a:scrgbClr r="0" g="0" b="0"/>
        </a:fillRef>
        <a:effectRef idx="0">
          <a:scrgbClr r="0" g="0" b="0"/>
        </a:effectRef>
        <a:fontRef idx="minor">
          <a:schemeClr val="lt1"/>
        </a:fontRef>
      </dsp:style>
    </dsp:sp>
    <dsp:sp modelId="{06BD19C0-1215-4A96-89F2-C5D63CCF6AEE}">
      <dsp:nvSpPr>
        <dsp:cNvPr id="0" name=""/>
        <dsp:cNvSpPr/>
      </dsp:nvSpPr>
      <dsp:spPr>
        <a:xfrm>
          <a:off x="4196296" y="1098869"/>
          <a:ext cx="1798385" cy="1438708"/>
        </a:xfrm>
        <a:prstGeom prst="roundRect">
          <a:avLst>
            <a:gd name="adj" fmla="val 10000"/>
          </a:avLst>
        </a:prstGeom>
        <a:solidFill>
          <a:srgbClr val="66FFFF"/>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Missing DBMS features</a:t>
          </a:r>
        </a:p>
      </dsp:txBody>
      <dsp:txXfrm>
        <a:off x="4238434" y="1141007"/>
        <a:ext cx="1714109" cy="13544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D624BC-55E1-4E8E-BC2E-EA1A0E67A65A}">
      <dsp:nvSpPr>
        <dsp:cNvPr id="0" name=""/>
        <dsp:cNvSpPr/>
      </dsp:nvSpPr>
      <dsp:spPr>
        <a:xfrm rot="21300000">
          <a:off x="25722" y="1770912"/>
          <a:ext cx="8330555" cy="953974"/>
        </a:xfrm>
        <a:prstGeom prst="mathMinus">
          <a:avLst/>
        </a:prstGeom>
        <a:solidFill>
          <a:schemeClr val="accent2">
            <a:tint val="4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2A428D-677B-493E-B225-3CAF8B0CEEAD}">
      <dsp:nvSpPr>
        <dsp:cNvPr id="0" name=""/>
        <dsp:cNvSpPr/>
      </dsp:nvSpPr>
      <dsp:spPr>
        <a:xfrm>
          <a:off x="1005840" y="224790"/>
          <a:ext cx="2514600" cy="1798320"/>
        </a:xfrm>
        <a:prstGeom prst="downArrow">
          <a:avLst/>
        </a:prstGeom>
        <a:solidFill>
          <a:schemeClr val="accent2">
            <a:alpha val="9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C70132-8ECC-489D-805A-5C045BE7E393}">
      <dsp:nvSpPr>
        <dsp:cNvPr id="0" name=""/>
        <dsp:cNvSpPr/>
      </dsp:nvSpPr>
      <dsp:spPr>
        <a:xfrm>
          <a:off x="4442460" y="0"/>
          <a:ext cx="2682240" cy="1888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l" defTabSz="933450">
            <a:lnSpc>
              <a:spcPct val="90000"/>
            </a:lnSpc>
            <a:spcBef>
              <a:spcPct val="0"/>
            </a:spcBef>
            <a:spcAft>
              <a:spcPct val="35000"/>
            </a:spcAft>
            <a:buNone/>
          </a:pPr>
          <a:r>
            <a:rPr lang="en-US" sz="2100" kern="1200" dirty="0"/>
            <a:t>Transaction processing</a:t>
          </a:r>
        </a:p>
        <a:p>
          <a:pPr marL="171450" lvl="1" indent="-171450" algn="l" defTabSz="711200">
            <a:lnSpc>
              <a:spcPct val="90000"/>
            </a:lnSpc>
            <a:spcBef>
              <a:spcPct val="0"/>
            </a:spcBef>
            <a:spcAft>
              <a:spcPct val="15000"/>
            </a:spcAft>
            <a:buChar char="•"/>
          </a:pPr>
          <a:r>
            <a:rPr lang="en-US" sz="1600" kern="1200" dirty="0"/>
            <a:t>Primary data from transactions</a:t>
          </a:r>
        </a:p>
        <a:p>
          <a:pPr marL="171450" lvl="1" indent="-171450" algn="l" defTabSz="711200">
            <a:lnSpc>
              <a:spcPct val="90000"/>
            </a:lnSpc>
            <a:spcBef>
              <a:spcPct val="0"/>
            </a:spcBef>
            <a:spcAft>
              <a:spcPct val="15000"/>
            </a:spcAft>
            <a:buChar char="•"/>
          </a:pPr>
          <a:r>
            <a:rPr lang="en-US" sz="1600" kern="1200" dirty="0"/>
            <a:t>Daily operations and short term decisions</a:t>
          </a:r>
        </a:p>
      </dsp:txBody>
      <dsp:txXfrm>
        <a:off x="4442460" y="0"/>
        <a:ext cx="2682240" cy="1888236"/>
      </dsp:txXfrm>
    </dsp:sp>
    <dsp:sp modelId="{B3842BBC-3063-4881-AB88-04818F345747}">
      <dsp:nvSpPr>
        <dsp:cNvPr id="0" name=""/>
        <dsp:cNvSpPr/>
      </dsp:nvSpPr>
      <dsp:spPr>
        <a:xfrm>
          <a:off x="4861560" y="2472690"/>
          <a:ext cx="2514600" cy="1798320"/>
        </a:xfrm>
        <a:prstGeom prst="upArrow">
          <a:avLst/>
        </a:prstGeom>
        <a:solidFill>
          <a:schemeClr val="accent2">
            <a:alpha val="90000"/>
            <a:hueOff val="0"/>
            <a:satOff val="0"/>
            <a:lumOff val="0"/>
            <a:alphaOff val="-4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77447F-77FB-4BB2-BE1D-F4CA450437AC}">
      <dsp:nvSpPr>
        <dsp:cNvPr id="0" name=""/>
        <dsp:cNvSpPr/>
      </dsp:nvSpPr>
      <dsp:spPr>
        <a:xfrm>
          <a:off x="1257300" y="2607564"/>
          <a:ext cx="2682240" cy="1888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l" defTabSz="933450">
            <a:lnSpc>
              <a:spcPct val="90000"/>
            </a:lnSpc>
            <a:spcBef>
              <a:spcPct val="0"/>
            </a:spcBef>
            <a:spcAft>
              <a:spcPct val="35000"/>
            </a:spcAft>
            <a:buNone/>
          </a:pPr>
          <a:r>
            <a:rPr lang="en-US" sz="2100" kern="1200" dirty="0"/>
            <a:t>Business intelligence processing</a:t>
          </a:r>
        </a:p>
        <a:p>
          <a:pPr marL="171450" lvl="1" indent="-171450" algn="l" defTabSz="711200">
            <a:lnSpc>
              <a:spcPct val="90000"/>
            </a:lnSpc>
            <a:spcBef>
              <a:spcPct val="0"/>
            </a:spcBef>
            <a:spcAft>
              <a:spcPct val="15000"/>
            </a:spcAft>
            <a:buChar char="•"/>
          </a:pPr>
          <a:r>
            <a:rPr lang="en-US" sz="1600" kern="1200" dirty="0"/>
            <a:t>Transformed secondary data</a:t>
          </a:r>
        </a:p>
        <a:p>
          <a:pPr marL="171450" lvl="1" indent="-171450" algn="l" defTabSz="711200">
            <a:lnSpc>
              <a:spcPct val="90000"/>
            </a:lnSpc>
            <a:spcBef>
              <a:spcPct val="0"/>
            </a:spcBef>
            <a:spcAft>
              <a:spcPct val="15000"/>
            </a:spcAft>
            <a:buChar char="•"/>
          </a:pPr>
          <a:r>
            <a:rPr lang="en-US" sz="1600" kern="1200" dirty="0"/>
            <a:t>Medium and long-term decisions</a:t>
          </a:r>
        </a:p>
      </dsp:txBody>
      <dsp:txXfrm>
        <a:off x="1257300" y="2607564"/>
        <a:ext cx="2682240" cy="188823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5E7423-8733-4D5A-9F4F-3537767B4B58}" type="datetimeFigureOut">
              <a:rPr lang="ru-RU" smtClean="0"/>
              <a:t>08.09.2020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E9129-3ADF-4D91-A44C-3AA6480C2E97}" type="slidenum">
              <a:rPr lang="ru-RU" smtClean="0"/>
              <a:t>‹#›</a:t>
            </a:fld>
            <a:endParaRPr lang="ru-RU"/>
          </a:p>
        </p:txBody>
      </p:sp>
    </p:spTree>
    <p:extLst>
      <p:ext uri="{BB962C8B-B14F-4D97-AF65-F5344CB8AC3E}">
        <p14:creationId xmlns:p14="http://schemas.microsoft.com/office/powerpoint/2010/main" val="2031500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a:t>Course</a:t>
            </a:r>
            <a:r>
              <a:rPr lang="en-US" altLang="en-US" baseline="0"/>
              <a:t> 1: </a:t>
            </a:r>
            <a:r>
              <a:rPr lang="en-US" altLang="en-US"/>
              <a:t>Concepts</a:t>
            </a:r>
            <a:r>
              <a:rPr lang="en-US" altLang="en-US" dirty="0"/>
              <a:t>, Design, and Data Integration</a:t>
            </a:r>
          </a:p>
          <a:p>
            <a:endParaRPr lang="en-US" dirty="0"/>
          </a:p>
          <a:p>
            <a:r>
              <a:rPr lang="en-US" dirty="0"/>
              <a:t>Unit 1:</a:t>
            </a:r>
          </a:p>
          <a:p>
            <a:pPr marL="171450" indent="-171450">
              <a:buFontTx/>
              <a:buChar char="-"/>
            </a:pPr>
            <a:r>
              <a:rPr lang="en-US" dirty="0"/>
              <a:t>Motivation and historical background</a:t>
            </a:r>
          </a:p>
          <a:p>
            <a:pPr marL="171450" indent="-171450">
              <a:buFontTx/>
              <a:buChar char="-"/>
            </a:pPr>
            <a:r>
              <a:rPr lang="en-US" dirty="0"/>
              <a:t>Basic</a:t>
            </a:r>
            <a:r>
              <a:rPr lang="en-US" baseline="0" dirty="0"/>
              <a:t> definitions</a:t>
            </a:r>
          </a:p>
          <a:p>
            <a:pPr marL="171450" indent="-171450">
              <a:buFontTx/>
              <a:buChar char="-"/>
            </a:pPr>
            <a:r>
              <a:rPr lang="en-US" baseline="0" dirty="0"/>
              <a:t>Business architectures: balance scope, integration level, risk, business value</a:t>
            </a:r>
          </a:p>
          <a:p>
            <a:pPr marL="171450" indent="-171450">
              <a:buFontTx/>
              <a:buChar char="-"/>
            </a:pPr>
            <a:r>
              <a:rPr lang="en-US" baseline="0" dirty="0"/>
              <a:t>Maturity models</a:t>
            </a:r>
          </a:p>
          <a:p>
            <a:endParaRPr lang="en-US" baseline="0" dirty="0"/>
          </a:p>
          <a:p>
            <a:r>
              <a:rPr lang="en-US" baseline="0" dirty="0"/>
              <a:t>Data cube manipulation: </a:t>
            </a:r>
          </a:p>
          <a:p>
            <a:pPr marL="171450" indent="-171450">
              <a:buFontTx/>
              <a:buChar char="-"/>
            </a:pPr>
            <a:r>
              <a:rPr lang="en-US" baseline="0" dirty="0"/>
              <a:t>Multidimensional data model</a:t>
            </a:r>
          </a:p>
          <a:p>
            <a:pPr marL="171450" indent="-171450">
              <a:buFontTx/>
              <a:buChar char="-"/>
            </a:pPr>
            <a:r>
              <a:rPr lang="en-US" baseline="0" dirty="0"/>
              <a:t>Multidimensional expressions language</a:t>
            </a:r>
          </a:p>
          <a:p>
            <a:pPr marL="171450" indent="-171450">
              <a:buFontTx/>
              <a:buChar char="-"/>
            </a:pPr>
            <a:r>
              <a:rPr lang="en-US" baseline="0" dirty="0"/>
              <a:t>Pivot4J practice</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Schema Design: </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Schema patterns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err="1"/>
              <a:t>Summarizability</a:t>
            </a:r>
            <a:r>
              <a:rPr lang="en-US" baseline="0" dirty="0"/>
              <a:t> patterns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Enterprise development methodologies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Schema integration practice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Data integration</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Refresh and data population processes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Transformation techniques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Integrated development environments</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baseline="0" dirty="0"/>
              <a:t>Practice with Pentaho Data Integration</a:t>
            </a:r>
          </a:p>
          <a:p>
            <a:pPr marL="171450" marR="0" indent="-171450" algn="l" defTabSz="914400" rtl="0" eaLnBrk="0" fontAlgn="base" latinLnBrk="0" hangingPunct="0">
              <a:lnSpc>
                <a:spcPct val="100000"/>
              </a:lnSpc>
              <a:spcBef>
                <a:spcPct val="30000"/>
              </a:spcBef>
              <a:spcAft>
                <a:spcPct val="0"/>
              </a:spcAft>
              <a:buClrTx/>
              <a:buSzTx/>
              <a:buFontTx/>
              <a:buChar char="-"/>
              <a:tabLst/>
              <a:defRPr/>
            </a:pPr>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2</a:t>
            </a:fld>
            <a:endParaRPr lang="en-US"/>
          </a:p>
        </p:txBody>
      </p:sp>
    </p:spTree>
    <p:extLst>
      <p:ext uri="{BB962C8B-B14F-4D97-AF65-F5344CB8AC3E}">
        <p14:creationId xmlns:p14="http://schemas.microsoft.com/office/powerpoint/2010/main" val="711208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Module 1</a:t>
            </a:r>
          </a:p>
          <a:p>
            <a:pPr marL="171450" indent="-171450">
              <a:buFontTx/>
              <a:buChar char="-"/>
            </a:pPr>
            <a:r>
              <a:rPr lang="en-US" dirty="0"/>
              <a:t>Historical background and importance</a:t>
            </a:r>
          </a:p>
          <a:p>
            <a:pPr marL="171450" indent="-171450">
              <a:buFontTx/>
              <a:buChar char="-"/>
            </a:pPr>
            <a:r>
              <a:rPr lang="en-US" dirty="0"/>
              <a:t>Characteristics</a:t>
            </a:r>
          </a:p>
          <a:p>
            <a:pPr marL="171450" indent="-171450">
              <a:buFontTx/>
              <a:buChar char="-"/>
            </a:pPr>
            <a:r>
              <a:rPr lang="en-US" dirty="0"/>
              <a:t>Business architectures</a:t>
            </a:r>
          </a:p>
          <a:p>
            <a:pPr marL="171450" indent="-171450">
              <a:buFontTx/>
              <a:buChar char="-"/>
            </a:pPr>
            <a:r>
              <a:rPr lang="en-US" dirty="0"/>
              <a:t>Maturity model and project characteristics</a:t>
            </a:r>
          </a:p>
          <a:p>
            <a:pPr marL="171450" indent="-171450">
              <a:buFontTx/>
              <a:buChar char="-"/>
            </a:pPr>
            <a:r>
              <a:rPr lang="en-US" dirty="0"/>
              <a:t>Employment opportunities</a:t>
            </a:r>
          </a:p>
          <a:p>
            <a:pPr marL="0" indent="0">
              <a:buFontTx/>
              <a:buNone/>
            </a:pPr>
            <a:endParaRPr lang="en-US" dirty="0"/>
          </a:p>
          <a:p>
            <a:pPr marL="0" indent="0">
              <a:buFontTx/>
              <a:buNone/>
            </a:pPr>
            <a:r>
              <a:rPr lang="en-US" dirty="0"/>
              <a:t>Module</a:t>
            </a:r>
            <a:r>
              <a:rPr lang="en-US" baseline="0" dirty="0"/>
              <a:t> </a:t>
            </a:r>
            <a:r>
              <a:rPr lang="en-US" dirty="0"/>
              <a:t>2</a:t>
            </a:r>
          </a:p>
          <a:p>
            <a:pPr marL="171450" indent="-171450">
              <a:buFontTx/>
              <a:buChar char="-"/>
            </a:pPr>
            <a:r>
              <a:rPr lang="en-US" dirty="0"/>
              <a:t>Multi-dimensional data model for business</a:t>
            </a:r>
            <a:r>
              <a:rPr lang="en-US" baseline="0" dirty="0"/>
              <a:t> analysis</a:t>
            </a:r>
          </a:p>
          <a:p>
            <a:pPr marL="171450" indent="-171450">
              <a:buFontTx/>
              <a:buChar char="-"/>
            </a:pPr>
            <a:r>
              <a:rPr lang="en-US" baseline="0" dirty="0"/>
              <a:t>Microsoft MDX language overview</a:t>
            </a:r>
          </a:p>
          <a:p>
            <a:pPr marL="171450" indent="-171450">
              <a:buFontTx/>
              <a:buChar char="-"/>
            </a:pPr>
            <a:r>
              <a:rPr lang="en-US" baseline="0" dirty="0"/>
              <a:t>Pivot table practice using Pivot4J</a:t>
            </a:r>
          </a:p>
          <a:p>
            <a:pPr marL="0" indent="0">
              <a:buFontTx/>
              <a:buNone/>
            </a:pPr>
            <a:endParaRPr lang="en-US" baseline="0" dirty="0"/>
          </a:p>
          <a:p>
            <a:pPr marL="0" indent="0">
              <a:buFontTx/>
              <a:buNone/>
            </a:pPr>
            <a:r>
              <a:rPr lang="en-US" baseline="0" dirty="0"/>
              <a:t>Module 3</a:t>
            </a:r>
          </a:p>
          <a:p>
            <a:pPr marL="171450" indent="-171450">
              <a:buFontTx/>
              <a:buChar char="-"/>
            </a:pPr>
            <a:r>
              <a:rPr lang="en-US" baseline="0" dirty="0"/>
              <a:t>Schema patterns: star schema and variations</a:t>
            </a:r>
          </a:p>
          <a:p>
            <a:pPr marL="171450" indent="-171450">
              <a:buFontTx/>
              <a:buChar char="-"/>
            </a:pPr>
            <a:r>
              <a:rPr lang="en-US" baseline="0" dirty="0" err="1"/>
              <a:t>Summarizability</a:t>
            </a:r>
            <a:r>
              <a:rPr lang="en-US" baseline="0" dirty="0"/>
              <a:t> problems and resolution: mostly missing data issues</a:t>
            </a:r>
          </a:p>
          <a:p>
            <a:pPr marL="171450" indent="-171450">
              <a:buFontTx/>
              <a:buChar char="-"/>
            </a:pPr>
            <a:r>
              <a:rPr lang="en-US" baseline="0" dirty="0"/>
              <a:t>Schema integration practice</a:t>
            </a:r>
          </a:p>
          <a:p>
            <a:pPr marL="171450" indent="-171450">
              <a:buFontTx/>
              <a:buChar char="-"/>
            </a:pPr>
            <a:r>
              <a:rPr lang="en-US" baseline="0" dirty="0"/>
              <a:t>Enterprise data warehouse development methodologies</a:t>
            </a:r>
          </a:p>
          <a:p>
            <a:pPr marL="0" indent="0">
              <a:buFontTx/>
              <a:buNone/>
            </a:pPr>
            <a:endParaRPr lang="en-US" baseline="0" dirty="0"/>
          </a:p>
          <a:p>
            <a:pPr marL="0" indent="0">
              <a:buFontTx/>
              <a:buNone/>
            </a:pPr>
            <a:r>
              <a:rPr lang="en-US" baseline="0" dirty="0"/>
              <a:t>Module 4</a:t>
            </a:r>
          </a:p>
          <a:p>
            <a:pPr marL="171450" indent="-171450">
              <a:buFontTx/>
              <a:buChar char="-"/>
            </a:pPr>
            <a:r>
              <a:rPr lang="en-US" baseline="0" dirty="0"/>
              <a:t>Data integration processes</a:t>
            </a:r>
          </a:p>
          <a:p>
            <a:pPr marL="171450" indent="-171450">
              <a:buFontTx/>
              <a:buChar char="-"/>
            </a:pPr>
            <a:r>
              <a:rPr lang="en-US" baseline="0" dirty="0"/>
              <a:t>Change data characteristics</a:t>
            </a:r>
          </a:p>
          <a:p>
            <a:pPr marL="171450" indent="-171450">
              <a:buFontTx/>
              <a:buChar char="-"/>
            </a:pPr>
            <a:r>
              <a:rPr lang="en-US" baseline="0" dirty="0"/>
              <a:t>Data integration techniques for regular expressions and text distance functions</a:t>
            </a:r>
          </a:p>
          <a:p>
            <a:pPr marL="0" indent="0">
              <a:buFontTx/>
              <a:buNone/>
            </a:pPr>
            <a:endParaRPr lang="en-US" baseline="0" dirty="0"/>
          </a:p>
          <a:p>
            <a:pPr marL="0" indent="0">
              <a:buFontTx/>
              <a:buNone/>
            </a:pPr>
            <a:r>
              <a:rPr lang="en-US" baseline="0" dirty="0"/>
              <a:t>Module 5</a:t>
            </a:r>
          </a:p>
          <a:p>
            <a:pPr marL="171450" indent="-171450">
              <a:buFontTx/>
              <a:buChar char="-"/>
            </a:pPr>
            <a:r>
              <a:rPr lang="en-US" baseline="0" dirty="0"/>
              <a:t>Architectures for data integration tools</a:t>
            </a:r>
          </a:p>
          <a:p>
            <a:pPr marL="171450" indent="-171450">
              <a:buFontTx/>
              <a:buChar char="-"/>
            </a:pPr>
            <a:r>
              <a:rPr lang="en-US" baseline="0" dirty="0"/>
              <a:t>Common features of data integration tools</a:t>
            </a:r>
          </a:p>
          <a:p>
            <a:pPr marL="171450" indent="-171450">
              <a:buFontTx/>
              <a:buChar char="-"/>
            </a:pPr>
            <a:r>
              <a:rPr lang="en-US" baseline="0" dirty="0"/>
              <a:t>Data integration techniques especially regular expressions and distance functions</a:t>
            </a:r>
          </a:p>
          <a:p>
            <a:pPr marL="171450" indent="-171450">
              <a:buFontTx/>
              <a:buChar char="-"/>
            </a:pPr>
            <a:r>
              <a:rPr lang="en-US" baseline="0" dirty="0"/>
              <a:t>Data integration practice using Pentaho Data Integration</a:t>
            </a:r>
          </a:p>
          <a:p>
            <a:pPr marL="0" indent="0">
              <a:buFontTx/>
              <a:buNone/>
            </a:pPr>
            <a:endParaRPr lang="en-US" baseline="0" dirty="0"/>
          </a:p>
          <a:p>
            <a:r>
              <a:rPr lang="en-US" dirty="0"/>
              <a:t>Assignments in modules 2, 3 and 5</a:t>
            </a:r>
          </a:p>
          <a:p>
            <a:endParaRPr lang="en-US" dirty="0"/>
          </a:p>
          <a:p>
            <a:r>
              <a:rPr lang="en-US" dirty="0"/>
              <a:t>Quizzes</a:t>
            </a:r>
            <a:r>
              <a:rPr lang="en-US" baseline="0" dirty="0"/>
              <a:t> at the end of each module</a:t>
            </a:r>
          </a:p>
          <a:p>
            <a:endParaRPr lang="en-US" baseline="0"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3</a:t>
            </a:fld>
            <a:endParaRPr lang="en-US"/>
          </a:p>
        </p:txBody>
      </p:sp>
    </p:spTree>
    <p:extLst>
      <p:ext uri="{BB962C8B-B14F-4D97-AF65-F5344CB8AC3E}">
        <p14:creationId xmlns:p14="http://schemas.microsoft.com/office/powerpoint/2010/main" val="1923867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Pivot table manipulation using Pivot4J</a:t>
            </a:r>
          </a:p>
          <a:p>
            <a:pPr marL="171450" indent="-171450">
              <a:buFontTx/>
              <a:buChar char="-"/>
            </a:pPr>
            <a:r>
              <a:rPr lang="en-US" dirty="0"/>
              <a:t>Evaluation using an online quiz</a:t>
            </a:r>
          </a:p>
          <a:p>
            <a:pPr marL="171450" indent="-171450">
              <a:buFontTx/>
              <a:buChar char="-"/>
            </a:pPr>
            <a:r>
              <a:rPr lang="en-US" dirty="0"/>
              <a:t>Guided</a:t>
            </a:r>
            <a:r>
              <a:rPr lang="en-US" baseline="0" dirty="0"/>
              <a:t> exercise</a:t>
            </a:r>
          </a:p>
          <a:p>
            <a:pPr marL="171450" indent="-171450">
              <a:buFontTx/>
              <a:buChar char="-"/>
            </a:pPr>
            <a:r>
              <a:rPr lang="en-US" baseline="0" dirty="0"/>
              <a:t>Graded assignment after completion of guided exercise</a:t>
            </a:r>
            <a:endParaRPr lang="en-US" dirty="0"/>
          </a:p>
          <a:p>
            <a:endParaRPr lang="en-US" baseline="0" dirty="0"/>
          </a:p>
          <a:p>
            <a:r>
              <a:rPr lang="en-US" baseline="0" dirty="0"/>
              <a:t>Schema integration exercise: </a:t>
            </a:r>
          </a:p>
          <a:p>
            <a:pPr marL="171450" indent="-171450">
              <a:buFontTx/>
              <a:buChar char="-"/>
            </a:pPr>
            <a:r>
              <a:rPr lang="en-US" baseline="0" dirty="0"/>
              <a:t>Combine schemas of two data sources</a:t>
            </a:r>
          </a:p>
          <a:p>
            <a:pPr marL="171450" indent="-171450">
              <a:buFontTx/>
              <a:buChar char="-"/>
            </a:pPr>
            <a:r>
              <a:rPr lang="en-US" baseline="0" dirty="0"/>
              <a:t>DW schema pattern</a:t>
            </a:r>
          </a:p>
          <a:p>
            <a:pPr marL="171450" indent="-171450">
              <a:buFontTx/>
              <a:buChar char="-"/>
            </a:pPr>
            <a:r>
              <a:rPr lang="en-US" baseline="0" dirty="0"/>
              <a:t>Populate sample data</a:t>
            </a:r>
          </a:p>
          <a:p>
            <a:pPr marL="171450" indent="-171450">
              <a:buFontTx/>
              <a:buChar char="-"/>
            </a:pPr>
            <a:r>
              <a:rPr lang="en-US" baseline="0" dirty="0"/>
              <a:t>Identify important parts of mapping such as missing values and default values</a:t>
            </a:r>
          </a:p>
          <a:p>
            <a:pPr marL="171450" indent="-171450">
              <a:buFontTx/>
              <a:buChar char="-"/>
            </a:pPr>
            <a:r>
              <a:rPr lang="en-US" baseline="0" dirty="0"/>
              <a:t>Peer evaluation</a:t>
            </a:r>
          </a:p>
          <a:p>
            <a:pPr marL="171450" indent="-171450">
              <a:buFontTx/>
              <a:buChar char="-"/>
            </a:pPr>
            <a:r>
              <a:rPr lang="en-US" baseline="0" dirty="0"/>
              <a:t>Practice evaluation before assignment</a:t>
            </a:r>
          </a:p>
          <a:p>
            <a:endParaRPr lang="en-US" dirty="0"/>
          </a:p>
          <a:p>
            <a:r>
              <a:rPr lang="en-US" dirty="0"/>
              <a:t>Data integration using Pentaho Data Integration</a:t>
            </a:r>
          </a:p>
          <a:p>
            <a:pPr marL="171450" indent="-171450">
              <a:buFontTx/>
              <a:buChar char="-"/>
            </a:pPr>
            <a:r>
              <a:rPr lang="en-US" baseline="0" dirty="0"/>
              <a:t>Connect to Oracle tables</a:t>
            </a:r>
          </a:p>
          <a:p>
            <a:pPr marL="171450" indent="-171450">
              <a:buFontTx/>
              <a:buChar char="-"/>
            </a:pPr>
            <a:r>
              <a:rPr lang="en-US" baseline="0" dirty="0"/>
              <a:t>Use data sources (Access and Excel)</a:t>
            </a:r>
          </a:p>
          <a:p>
            <a:pPr marL="171450" indent="-171450">
              <a:buFontTx/>
              <a:buChar char="-"/>
            </a:pPr>
            <a:r>
              <a:rPr lang="en-US" baseline="0" dirty="0"/>
              <a:t>Guided practice exercise</a:t>
            </a:r>
          </a:p>
          <a:p>
            <a:pPr marL="171450" indent="-171450">
              <a:buFontTx/>
              <a:buChar char="-"/>
            </a:pPr>
            <a:r>
              <a:rPr lang="en-US" baseline="0" dirty="0"/>
              <a:t>Graded assignment using online quiz</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4</a:t>
            </a:fld>
            <a:endParaRPr lang="en-US"/>
          </a:p>
        </p:txBody>
      </p:sp>
    </p:spTree>
    <p:extLst>
      <p:ext uri="{BB962C8B-B14F-4D97-AF65-F5344CB8AC3E}">
        <p14:creationId xmlns:p14="http://schemas.microsoft.com/office/powerpoint/2010/main" val="279634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Pivot4J (http://www.pivot4j.org)</a:t>
            </a:r>
          </a:p>
          <a:p>
            <a:endParaRPr lang="en-US" dirty="0"/>
          </a:p>
          <a:p>
            <a:r>
              <a:rPr lang="en-US" dirty="0" err="1"/>
              <a:t>Pentaho</a:t>
            </a:r>
            <a:r>
              <a:rPr lang="en-US" dirty="0"/>
              <a:t> Community Edition</a:t>
            </a:r>
            <a:r>
              <a:rPr lang="en-US" baseline="0" dirty="0"/>
              <a:t> (</a:t>
            </a:r>
            <a:r>
              <a:rPr lang="en-US" dirty="0"/>
              <a:t>):</a:t>
            </a:r>
            <a:r>
              <a:rPr lang="en-US" baseline="0" dirty="0"/>
              <a:t> </a:t>
            </a:r>
            <a:r>
              <a:rPr kumimoji="1" lang="en-US" sz="1200" kern="1200" dirty="0" err="1">
                <a:solidFill>
                  <a:schemeClr val="tx1"/>
                </a:solidFill>
                <a:effectLst/>
                <a:latin typeface="Times New Roman" pitchFamily="18" charset="0"/>
                <a:ea typeface="+mn-ea"/>
                <a:cs typeface="+mn-cs"/>
              </a:rPr>
              <a:t>Pentaho</a:t>
            </a:r>
            <a:r>
              <a:rPr kumimoji="1" lang="en-US" sz="1200" kern="1200" dirty="0">
                <a:solidFill>
                  <a:schemeClr val="tx1"/>
                </a:solidFill>
                <a:effectLst/>
                <a:latin typeface="Times New Roman" pitchFamily="18" charset="0"/>
                <a:ea typeface="+mn-ea"/>
                <a:cs typeface="+mn-cs"/>
              </a:rPr>
              <a:t> Business Analytics Platform has Pivot4J</a:t>
            </a:r>
            <a:r>
              <a:rPr kumimoji="1" lang="en-US" sz="1200" kern="1200" baseline="0" dirty="0">
                <a:solidFill>
                  <a:schemeClr val="tx1"/>
                </a:solidFill>
                <a:effectLst/>
                <a:latin typeface="Times New Roman" pitchFamily="18" charset="0"/>
                <a:ea typeface="+mn-ea"/>
                <a:cs typeface="+mn-cs"/>
              </a:rPr>
              <a:t> as a tool</a:t>
            </a:r>
            <a:endParaRPr lang="en-US" dirty="0"/>
          </a:p>
          <a:p>
            <a:pPr marL="0" indent="0">
              <a:buFontTx/>
              <a:buNone/>
            </a:pPr>
            <a:endParaRPr lang="en-US" dirty="0"/>
          </a:p>
          <a:p>
            <a:pPr marL="0" indent="0">
              <a:buFontTx/>
              <a:buNone/>
            </a:pPr>
            <a:r>
              <a:rPr lang="en-US" dirty="0"/>
              <a:t>Pivot4J is an open source tool; Free download from</a:t>
            </a:r>
            <a:r>
              <a:rPr lang="en-US" baseline="0" dirty="0"/>
              <a:t> source forge</a:t>
            </a:r>
          </a:p>
          <a:p>
            <a:pPr marL="0" indent="0">
              <a:buFontTx/>
              <a:buNone/>
            </a:pPr>
            <a:endParaRPr lang="en-US" baseline="0" dirty="0"/>
          </a:p>
          <a:p>
            <a:pPr marL="0" indent="0">
              <a:buFontTx/>
              <a:buNone/>
            </a:pPr>
            <a:r>
              <a:rPr lang="en-US" baseline="0" dirty="0" err="1"/>
              <a:t>WebPivotTable</a:t>
            </a:r>
            <a:r>
              <a:rPr lang="en-US" baseline="0" dirty="0"/>
              <a:t> has a free and subscription edition. </a:t>
            </a:r>
            <a:r>
              <a:rPr lang="en-US" baseline="0" dirty="0" err="1"/>
              <a:t>WebPivotTable</a:t>
            </a:r>
            <a:r>
              <a:rPr lang="en-US" baseline="0" dirty="0"/>
              <a:t> is </a:t>
            </a:r>
            <a:r>
              <a:rPr lang="en-US" baseline="0" dirty="0" err="1"/>
              <a:t>javascript</a:t>
            </a:r>
            <a:r>
              <a:rPr lang="en-US" baseline="0" dirty="0"/>
              <a:t> based so executes inside browser.</a:t>
            </a:r>
          </a:p>
          <a:p>
            <a:pPr marL="0" indent="0">
              <a:buFontTx/>
              <a:buNone/>
            </a:pPr>
            <a:endParaRPr lang="en-US" baseline="0" dirty="0"/>
          </a:p>
          <a:p>
            <a:pPr marL="0" indent="0">
              <a:buFontTx/>
              <a:buNone/>
            </a:pPr>
            <a:r>
              <a:rPr lang="en-US" baseline="0" dirty="0"/>
              <a:t>Pentaho Data Integration, community edition</a:t>
            </a:r>
          </a:p>
          <a:p>
            <a:pPr marL="0" indent="0">
              <a:buFontTx/>
              <a:buNone/>
            </a:pPr>
            <a:endParaRPr lang="en-US" baseline="0" dirty="0"/>
          </a:p>
          <a:p>
            <a:pPr marL="0" indent="0">
              <a:buFontTx/>
              <a:buNone/>
            </a:pPr>
            <a:r>
              <a:rPr lang="en-US" baseline="0" dirty="0"/>
              <a:t>Limited usage of Oracle or MySQL for data connection in data integration assignment</a:t>
            </a:r>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5</a:t>
            </a:fld>
            <a:endParaRPr lang="en-US"/>
          </a:p>
        </p:txBody>
      </p:sp>
    </p:spTree>
    <p:extLst>
      <p:ext uri="{BB962C8B-B14F-4D97-AF65-F5344CB8AC3E}">
        <p14:creationId xmlns:p14="http://schemas.microsoft.com/office/powerpoint/2010/main" val="2945170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eaLnBrk="1" hangingPunct="1"/>
            <a:r>
              <a:rPr lang="en-US" altLang="en-US" dirty="0"/>
              <a:t>The limitations were a combination of inadequacy of database technology</a:t>
            </a:r>
            <a:r>
              <a:rPr lang="en-US" altLang="en-US" baseline="0" dirty="0"/>
              <a:t> and deployment limitations.</a:t>
            </a:r>
          </a:p>
          <a:p>
            <a:pPr eaLnBrk="1" hangingPunct="1"/>
            <a:endParaRPr lang="en-US" altLang="en-US" dirty="0"/>
          </a:p>
          <a:p>
            <a:pPr eaLnBrk="1" hangingPunct="1"/>
            <a:r>
              <a:rPr lang="en-US" altLang="en-US" dirty="0"/>
              <a:t>Missing features for summary data</a:t>
            </a:r>
          </a:p>
          <a:p>
            <a:pPr eaLnBrk="1" hangingPunct="1">
              <a:buFontTx/>
              <a:buChar char="-"/>
            </a:pPr>
            <a:r>
              <a:rPr lang="en-US" altLang="en-US" dirty="0"/>
              <a:t> Storage and optimization techniques for summary queries</a:t>
            </a:r>
          </a:p>
          <a:p>
            <a:pPr eaLnBrk="1" hangingPunct="1">
              <a:buFontTx/>
              <a:buChar char="-"/>
            </a:pPr>
            <a:r>
              <a:rPr lang="en-US" altLang="en-US" dirty="0"/>
              <a:t> Data modeling approaches</a:t>
            </a:r>
          </a:p>
          <a:p>
            <a:pPr eaLnBrk="1" hangingPunct="1">
              <a:buFontTx/>
              <a:buChar char="-"/>
            </a:pPr>
            <a:r>
              <a:rPr lang="en-US" altLang="en-US" baseline="0" dirty="0"/>
              <a:t> </a:t>
            </a:r>
            <a:r>
              <a:rPr lang="en-US" altLang="en-US" dirty="0"/>
              <a:t>Support for </a:t>
            </a:r>
            <a:r>
              <a:rPr lang="en-US" altLang="en-US" dirty="0" err="1"/>
              <a:t>precomputed</a:t>
            </a:r>
            <a:r>
              <a:rPr lang="en-US" altLang="en-US" dirty="0"/>
              <a:t> query results</a:t>
            </a:r>
          </a:p>
          <a:p>
            <a:pPr eaLnBrk="1" hangingPunct="1">
              <a:buFontTx/>
              <a:buChar char="-"/>
            </a:pPr>
            <a:r>
              <a:rPr lang="en-US" altLang="en-US" baseline="0" dirty="0"/>
              <a:t> </a:t>
            </a:r>
            <a:r>
              <a:rPr lang="en-US" altLang="en-US" dirty="0"/>
              <a:t>Support for different business analyst query tools</a:t>
            </a:r>
          </a:p>
          <a:p>
            <a:pPr eaLnBrk="1" hangingPunct="1"/>
            <a:endParaRPr lang="en-US" altLang="en-US" dirty="0"/>
          </a:p>
          <a:p>
            <a:pPr eaLnBrk="1" hangingPunct="1"/>
            <a:r>
              <a:rPr lang="en-US" altLang="en-US" dirty="0"/>
              <a:t>Performance limitation</a:t>
            </a:r>
          </a:p>
          <a:p>
            <a:pPr marL="171450" indent="-171450" eaLnBrk="1" hangingPunct="1">
              <a:buFontTx/>
              <a:buChar char="-"/>
            </a:pPr>
            <a:r>
              <a:rPr lang="en-US" altLang="en-US" dirty="0"/>
              <a:t>Performance problems with a separate database for both transaction processing and</a:t>
            </a:r>
            <a:r>
              <a:rPr lang="en-US" altLang="en-US" baseline="0" dirty="0"/>
              <a:t> </a:t>
            </a:r>
            <a:r>
              <a:rPr lang="en-US" altLang="en-US" dirty="0"/>
              <a:t>business intelligence decision</a:t>
            </a:r>
            <a:r>
              <a:rPr lang="en-US" altLang="en-US" baseline="0" dirty="0"/>
              <a:t> making</a:t>
            </a:r>
          </a:p>
          <a:p>
            <a:pPr marL="171450" indent="-171450" eaLnBrk="1" hangingPunct="1">
              <a:buFontTx/>
              <a:buChar char="-"/>
            </a:pPr>
            <a:r>
              <a:rPr lang="en-US" altLang="en-US" baseline="0" dirty="0"/>
              <a:t>Never solved. Use a separate database</a:t>
            </a:r>
            <a:endParaRPr lang="en-US" altLang="en-US" dirty="0"/>
          </a:p>
          <a:p>
            <a:pPr marL="0" indent="0" eaLnBrk="1" hangingPunct="1">
              <a:buFontTx/>
              <a:buNone/>
            </a:pPr>
            <a:endParaRPr lang="en-US" altLang="en-US" dirty="0"/>
          </a:p>
          <a:p>
            <a:pPr marL="0" indent="0" eaLnBrk="1" hangingPunct="1">
              <a:buFontTx/>
              <a:buNone/>
            </a:pPr>
            <a:r>
              <a:rPr lang="en-US" altLang="en-US" dirty="0"/>
              <a:t>Lack of integration</a:t>
            </a:r>
          </a:p>
          <a:p>
            <a:pPr marL="171450" indent="-171450" eaLnBrk="1" hangingPunct="1">
              <a:buFontTx/>
              <a:buChar char="-"/>
            </a:pPr>
            <a:r>
              <a:rPr lang="en-US" altLang="en-US" dirty="0"/>
              <a:t>Most important issue; highlight with pen</a:t>
            </a:r>
          </a:p>
          <a:p>
            <a:pPr marL="171450" indent="-171450" eaLnBrk="1" hangingPunct="1">
              <a:buFontTx/>
              <a:buChar char="-"/>
            </a:pPr>
            <a:r>
              <a:rPr lang="en-US" altLang="en-US" dirty="0"/>
              <a:t>Management issue</a:t>
            </a:r>
          </a:p>
          <a:p>
            <a:pPr marL="171450" indent="-171450" eaLnBrk="1" hangingPunct="1">
              <a:buFontTx/>
              <a:buChar char="-"/>
            </a:pPr>
            <a:r>
              <a:rPr lang="en-US" altLang="en-US" dirty="0"/>
              <a:t>Lack of integration with transaction databases</a:t>
            </a:r>
            <a:r>
              <a:rPr lang="en-US" altLang="en-US" baseline="0" dirty="0"/>
              <a:t> and external data sources</a:t>
            </a:r>
          </a:p>
          <a:p>
            <a:pPr marL="171450" indent="-171450" eaLnBrk="1" hangingPunct="1">
              <a:buFontTx/>
              <a:buChar char="-"/>
            </a:pPr>
            <a:r>
              <a:rPr lang="en-US" altLang="en-US" dirty="0"/>
              <a:t>Add value: integrate, standardize, clean, and summarize both internal and external data sources</a:t>
            </a:r>
          </a:p>
          <a:p>
            <a:pPr marL="0" indent="0" eaLnBrk="1" hangingPunct="1">
              <a:buFontTx/>
              <a:buNone/>
            </a:pPr>
            <a:endParaRPr lang="en-US" altLang="en-US" dirty="0"/>
          </a:p>
          <a:p>
            <a:pPr marL="0" indent="0" eaLnBrk="1" hangingPunct="1">
              <a:buFontTx/>
              <a:buNone/>
            </a:pPr>
            <a:r>
              <a:rPr lang="en-US" altLang="en-US" dirty="0"/>
              <a:t>Initially separate companies developed technology independent of relational databases</a:t>
            </a:r>
          </a:p>
          <a:p>
            <a:pPr eaLnBrk="1" hangingPunct="1">
              <a:buFontTx/>
              <a:buNone/>
            </a:pPr>
            <a:endParaRPr lang="en-US" altLang="en-US" dirty="0"/>
          </a:p>
          <a:p>
            <a:pPr eaLnBrk="1" hangingPunct="1">
              <a:buFontTx/>
              <a:buNone/>
            </a:pPr>
            <a:r>
              <a:rPr lang="en-US" altLang="en-US" dirty="0"/>
              <a:t>Relational database vendors did not focus on relational database technology extensions until late 1990s</a:t>
            </a:r>
          </a:p>
          <a:p>
            <a:pPr eaLnBrk="1" hangingPunct="1"/>
            <a:endParaRPr lang="en-US" altLang="en-US" dirty="0"/>
          </a:p>
          <a:p>
            <a:endParaRPr lang="en-US" dirty="0"/>
          </a:p>
        </p:txBody>
      </p:sp>
      <p:sp>
        <p:nvSpPr>
          <p:cNvPr id="4" name="Slide Number Placeholder 3"/>
          <p:cNvSpPr>
            <a:spLocks noGrp="1"/>
          </p:cNvSpPr>
          <p:nvPr>
            <p:ph type="sldNum" sz="quarter" idx="10"/>
          </p:nvPr>
        </p:nvSpPr>
        <p:spPr/>
        <p:txBody>
          <a:bodyPr/>
          <a:lstStyle/>
          <a:p>
            <a:pPr>
              <a:defRPr/>
            </a:pPr>
            <a:fld id="{BAC07746-4002-4037-B873-A8AAAEFE45D0}" type="slidenum">
              <a:rPr lang="en-US" smtClean="0"/>
              <a:pPr>
                <a:defRPr/>
              </a:pPr>
              <a:t>9</a:t>
            </a:fld>
            <a:endParaRPr lang="en-US"/>
          </a:p>
        </p:txBody>
      </p:sp>
    </p:spTree>
    <p:extLst>
      <p:ext uri="{BB962C8B-B14F-4D97-AF65-F5344CB8AC3E}">
        <p14:creationId xmlns:p14="http://schemas.microsoft.com/office/powerpoint/2010/main" val="973309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031"/>
          <p:cNvSpPr>
            <a:spLocks noGrp="1" noChangeArrowheads="1"/>
          </p:cNvSpPr>
          <p:nvPr>
            <p:ph type="sldNum" sz="quarter" idx="5"/>
          </p:nvPr>
        </p:nvSpPr>
        <p:spPr>
          <a:noFill/>
        </p:spPr>
        <p:txBody>
          <a:bodyPr/>
          <a:lstStyle>
            <a:lvl1pPr eaLnBrk="0" hangingPunct="0">
              <a:defRPr kumimoji="1" sz="2400" b="1">
                <a:solidFill>
                  <a:schemeClr val="tx1"/>
                </a:solidFill>
                <a:latin typeface="Times New Roman" pitchFamily="18" charset="0"/>
                <a:cs typeface="Times New Roman" pitchFamily="18" charset="0"/>
              </a:defRPr>
            </a:lvl1pPr>
            <a:lvl2pPr marL="757066" indent="-291179" eaLnBrk="0" hangingPunct="0">
              <a:defRPr kumimoji="1" sz="2400" b="1">
                <a:solidFill>
                  <a:schemeClr val="tx1"/>
                </a:solidFill>
                <a:latin typeface="Times New Roman" pitchFamily="18" charset="0"/>
                <a:cs typeface="Times New Roman" pitchFamily="18" charset="0"/>
              </a:defRPr>
            </a:lvl2pPr>
            <a:lvl3pPr marL="1164717" indent="-232943" eaLnBrk="0" hangingPunct="0">
              <a:defRPr kumimoji="1" sz="2400" b="1">
                <a:solidFill>
                  <a:schemeClr val="tx1"/>
                </a:solidFill>
                <a:latin typeface="Times New Roman" pitchFamily="18" charset="0"/>
                <a:cs typeface="Times New Roman" pitchFamily="18" charset="0"/>
              </a:defRPr>
            </a:lvl3pPr>
            <a:lvl4pPr marL="1630604" indent="-232943" eaLnBrk="0" hangingPunct="0">
              <a:defRPr kumimoji="1" sz="2400" b="1">
                <a:solidFill>
                  <a:schemeClr val="tx1"/>
                </a:solidFill>
                <a:latin typeface="Times New Roman" pitchFamily="18" charset="0"/>
                <a:cs typeface="Times New Roman" pitchFamily="18" charset="0"/>
              </a:defRPr>
            </a:lvl4pPr>
            <a:lvl5pPr marL="2096491" indent="-232943" eaLnBrk="0" hangingPunct="0">
              <a:defRPr kumimoji="1" sz="2400" b="1">
                <a:solidFill>
                  <a:schemeClr val="tx1"/>
                </a:solidFill>
                <a:latin typeface="Times New Roman" pitchFamily="18" charset="0"/>
                <a:cs typeface="Times New Roman" pitchFamily="18" charset="0"/>
              </a:defRPr>
            </a:lvl5pPr>
            <a:lvl6pPr marL="2562377" indent="-232943"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6pPr>
            <a:lvl7pPr marL="3028264" indent="-232943"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7pPr>
            <a:lvl8pPr marL="3494151" indent="-232943"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8pPr>
            <a:lvl9pPr marL="3960038" indent="-232943" eaLnBrk="0" fontAlgn="base" hangingPunct="0">
              <a:spcBef>
                <a:spcPct val="0"/>
              </a:spcBef>
              <a:spcAft>
                <a:spcPct val="0"/>
              </a:spcAft>
              <a:defRPr kumimoji="1" sz="2400" b="1">
                <a:solidFill>
                  <a:schemeClr val="tx1"/>
                </a:solidFill>
                <a:latin typeface="Times New Roman" pitchFamily="18" charset="0"/>
                <a:cs typeface="Times New Roman" pitchFamily="18" charset="0"/>
              </a:defRPr>
            </a:lvl9pPr>
          </a:lstStyle>
          <a:p>
            <a:fld id="{45D4DC77-333B-4BF2-ABAB-6809B027FB14}" type="slidenum">
              <a:rPr kumimoji="0" lang="en-US" altLang="en-US" sz="1200" b="0"/>
              <a:pPr/>
              <a:t>11</a:t>
            </a:fld>
            <a:endParaRPr kumimoji="0" lang="en-US" altLang="en-US" sz="1200" b="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p:spPr>
        <p:txBody>
          <a:bodyPr/>
          <a:lstStyle/>
          <a:p>
            <a:r>
              <a:rPr lang="en-US" altLang="en-US" dirty="0"/>
              <a:t>Definition:</a:t>
            </a:r>
          </a:p>
          <a:p>
            <a:r>
              <a:rPr lang="en-US" altLang="en-US" dirty="0"/>
              <a:t> - Central repository: populated from operational databases and external data sources</a:t>
            </a:r>
          </a:p>
          <a:p>
            <a:r>
              <a:rPr lang="en-US" altLang="en-US" dirty="0"/>
              <a:t> - Many transformations</a:t>
            </a:r>
            <a:r>
              <a:rPr lang="en-US" altLang="en-US" baseline="0" dirty="0"/>
              <a:t> to clean, standardize, and integrate</a:t>
            </a:r>
            <a:endParaRPr lang="en-US" altLang="en-US" dirty="0"/>
          </a:p>
          <a:p>
            <a:r>
              <a:rPr lang="en-US" altLang="en-US" dirty="0"/>
              <a:t> - Summarized: no need to identify individual transactions although transaction details</a:t>
            </a:r>
          </a:p>
          <a:p>
            <a:r>
              <a:rPr lang="en-US" altLang="en-US" dirty="0"/>
              <a:t>   may be useful for flexible data analysis; summary data for optimizing reporting</a:t>
            </a:r>
          </a:p>
          <a:p>
            <a:endParaRPr lang="en-US" altLang="en-US" dirty="0"/>
          </a:p>
          <a:p>
            <a:r>
              <a:rPr lang="en-US" altLang="en-US" dirty="0"/>
              <a:t>Characteristics</a:t>
            </a:r>
          </a:p>
          <a:p>
            <a:r>
              <a:rPr lang="en-US" altLang="en-US" dirty="0"/>
              <a:t> - Subject-oriented: Organized around business entities (e.g., customers, products, and employees)</a:t>
            </a:r>
          </a:p>
          <a:p>
            <a:r>
              <a:rPr lang="en-US" altLang="en-US" dirty="0"/>
              <a:t>    rather than business processes</a:t>
            </a:r>
          </a:p>
          <a:p>
            <a:r>
              <a:rPr lang="en-US" altLang="en-US" dirty="0"/>
              <a:t> - Integrated: many transformations to unify source data from independent data sources (units</a:t>
            </a:r>
          </a:p>
          <a:p>
            <a:r>
              <a:rPr lang="en-US" altLang="en-US" dirty="0"/>
              <a:t>   of measure, data formats, naming conventions)</a:t>
            </a:r>
          </a:p>
          <a:p>
            <a:r>
              <a:rPr lang="en-US" altLang="en-US" dirty="0"/>
              <a:t> - Time-variant: historical data (time stamped); snapshots of business processes captured</a:t>
            </a:r>
          </a:p>
          <a:p>
            <a:r>
              <a:rPr lang="en-US" altLang="en-US" dirty="0"/>
              <a:t>    at different points in time</a:t>
            </a:r>
          </a:p>
          <a:p>
            <a:r>
              <a:rPr lang="en-US" altLang="en-US" dirty="0"/>
              <a:t> - Nonvolatile: new data are appended periodically; existing data is not changed; warehouse data </a:t>
            </a:r>
          </a:p>
          <a:p>
            <a:r>
              <a:rPr lang="en-US" altLang="en-US" dirty="0"/>
              <a:t>   may be archived after its usefulness declines</a:t>
            </a:r>
          </a:p>
          <a:p>
            <a:endParaRPr lang="en-US" altLang="en-US" dirty="0"/>
          </a:p>
          <a:p>
            <a:endParaRPr lang="en-US" altLang="en-US" dirty="0"/>
          </a:p>
        </p:txBody>
      </p:sp>
    </p:spTree>
    <p:extLst>
      <p:ext uri="{BB962C8B-B14F-4D97-AF65-F5344CB8AC3E}">
        <p14:creationId xmlns:p14="http://schemas.microsoft.com/office/powerpoint/2010/main" val="3520988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Transaction processing:</a:t>
            </a:r>
          </a:p>
          <a:p>
            <a:r>
              <a:rPr lang="en-US" altLang="en-US" dirty="0"/>
              <a:t> - Operational databases: for daily business</a:t>
            </a:r>
          </a:p>
          <a:p>
            <a:r>
              <a:rPr lang="en-US" altLang="en-US" dirty="0"/>
              <a:t> - Decisions: involve details of products, customers, shipments, manufacturing</a:t>
            </a:r>
            <a:r>
              <a:rPr lang="en-US" altLang="en-US" baseline="0" dirty="0"/>
              <a:t> such as </a:t>
            </a:r>
            <a:r>
              <a:rPr lang="en-US" altLang="en-US" dirty="0"/>
              <a:t>fulfill orders, resolve complaints, provide staffing</a:t>
            </a:r>
          </a:p>
          <a:p>
            <a:endParaRPr lang="en-US" altLang="en-US" dirty="0"/>
          </a:p>
          <a:p>
            <a:r>
              <a:rPr lang="en-US" altLang="en-US" dirty="0"/>
              <a:t>Business intelligence:</a:t>
            </a:r>
          </a:p>
          <a:p>
            <a:pPr marL="171450" indent="-171450">
              <a:buFontTx/>
              <a:buChar char="-"/>
            </a:pPr>
            <a:r>
              <a:rPr lang="en-US" altLang="en-US" dirty="0"/>
              <a:t>Integrated and standardized</a:t>
            </a:r>
            <a:r>
              <a:rPr lang="en-US" altLang="en-US" baseline="0" dirty="0"/>
              <a:t> </a:t>
            </a:r>
            <a:r>
              <a:rPr lang="en-US" altLang="en-US" dirty="0"/>
              <a:t>data: difficult to directly use operational data</a:t>
            </a:r>
          </a:p>
          <a:p>
            <a:pPr marL="171450" marR="0" lvl="1" indent="-171450" algn="l" defTabSz="914400" rtl="0" eaLnBrk="1" fontAlgn="auto" latinLnBrk="0" hangingPunct="1">
              <a:lnSpc>
                <a:spcPct val="100000"/>
              </a:lnSpc>
              <a:spcBef>
                <a:spcPts val="0"/>
              </a:spcBef>
              <a:spcAft>
                <a:spcPts val="0"/>
              </a:spcAft>
              <a:buClrTx/>
              <a:buSzTx/>
              <a:buFontTx/>
              <a:buChar char="-"/>
              <a:tabLst/>
              <a:defRPr/>
            </a:pPr>
            <a:r>
              <a:rPr lang="en-US" altLang="en-US" dirty="0"/>
              <a:t>Substantial processing for transformations and integration</a:t>
            </a:r>
          </a:p>
          <a:p>
            <a:pPr marL="171450" indent="-171450">
              <a:buFontTx/>
              <a:buChar char="-"/>
            </a:pPr>
            <a:r>
              <a:rPr lang="en-US" altLang="en-US" dirty="0"/>
              <a:t>Value</a:t>
            </a:r>
            <a:r>
              <a:rPr lang="en-US" altLang="en-US" baseline="0" dirty="0"/>
              <a:t> for decision making results from standardizing and integrating data across organizational units and external sources</a:t>
            </a:r>
          </a:p>
          <a:p>
            <a:pPr marL="171450" marR="0" lvl="1" indent="-171450" algn="l" defTabSz="914400" rtl="0" eaLnBrk="1" fontAlgn="auto" latinLnBrk="0" hangingPunct="1">
              <a:lnSpc>
                <a:spcPct val="100000"/>
              </a:lnSpc>
              <a:spcBef>
                <a:spcPts val="0"/>
              </a:spcBef>
              <a:spcAft>
                <a:spcPts val="0"/>
              </a:spcAft>
              <a:buClrTx/>
              <a:buSzTx/>
              <a:buFontTx/>
              <a:buChar char="-"/>
              <a:tabLst/>
              <a:defRPr/>
            </a:pPr>
            <a:r>
              <a:rPr lang="en-US" altLang="en-US" dirty="0"/>
              <a:t>Decisions: broad view of customers, products, production, marketing</a:t>
            </a:r>
            <a:r>
              <a:rPr lang="en-US" altLang="en-US" baseline="0" dirty="0"/>
              <a:t> for </a:t>
            </a:r>
            <a:r>
              <a:rPr lang="en-US" altLang="en-US" dirty="0"/>
              <a:t>capacity planning, store locations, new lines of business, …</a:t>
            </a:r>
          </a:p>
          <a:p>
            <a:endParaRPr lang="en-US" dirty="0"/>
          </a:p>
        </p:txBody>
      </p:sp>
      <p:sp>
        <p:nvSpPr>
          <p:cNvPr id="4" name="Slide Number Placeholder 3"/>
          <p:cNvSpPr>
            <a:spLocks noGrp="1"/>
          </p:cNvSpPr>
          <p:nvPr>
            <p:ph type="sldNum" sz="quarter" idx="10"/>
          </p:nvPr>
        </p:nvSpPr>
        <p:spPr/>
        <p:txBody>
          <a:bodyPr/>
          <a:lstStyle/>
          <a:p>
            <a:fld id="{6366307C-5DE3-4CC0-B6AB-0D518ACF06D4}" type="slidenum">
              <a:rPr lang="en-US" smtClean="0"/>
              <a:t>12</a:t>
            </a:fld>
            <a:endParaRPr lang="en-US"/>
          </a:p>
        </p:txBody>
      </p:sp>
    </p:spTree>
    <p:extLst>
      <p:ext uri="{BB962C8B-B14F-4D97-AF65-F5344CB8AC3E}">
        <p14:creationId xmlns:p14="http://schemas.microsoft.com/office/powerpoint/2010/main" val="4154834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ltLang="en-US" dirty="0"/>
              <a:t>Operational database vs. Data warehouse</a:t>
            </a:r>
          </a:p>
          <a:p>
            <a:r>
              <a:rPr lang="en-US" altLang="en-US" dirty="0"/>
              <a:t> - Currency: age of data</a:t>
            </a:r>
          </a:p>
          <a:p>
            <a:r>
              <a:rPr lang="en-US" altLang="en-US" dirty="0"/>
              <a:t> - Historical:</a:t>
            </a:r>
            <a:r>
              <a:rPr lang="en-US" altLang="en-US" baseline="0" dirty="0"/>
              <a:t> completed transactions; secondary data</a:t>
            </a:r>
            <a:endParaRPr lang="en-US" altLang="en-US" dirty="0"/>
          </a:p>
          <a:p>
            <a:r>
              <a:rPr lang="en-US" altLang="en-US" dirty="0"/>
              <a:t> - Detail level: DW do not need to identify individual transactions although details</a:t>
            </a:r>
          </a:p>
          <a:p>
            <a:r>
              <a:rPr lang="en-US" altLang="en-US" dirty="0"/>
              <a:t>   can be stored; typically both detailed and summary data are stored in a data warehouse</a:t>
            </a:r>
          </a:p>
          <a:p>
            <a:r>
              <a:rPr lang="en-US" altLang="en-US" dirty="0"/>
              <a:t> - Number of records processed (per request): operational database query typically returns</a:t>
            </a:r>
          </a:p>
          <a:p>
            <a:r>
              <a:rPr lang="en-US" altLang="en-US" dirty="0"/>
              <a:t>   few records; DW query may summarize thousands of records</a:t>
            </a:r>
          </a:p>
          <a:p>
            <a:r>
              <a:rPr lang="en-US" altLang="en-US" dirty="0"/>
              <a:t> - Normalization: normalization not important for DW because of lack of update</a:t>
            </a:r>
          </a:p>
          <a:p>
            <a:r>
              <a:rPr lang="en-US" altLang="en-US" dirty="0"/>
              <a:t> - Data model: new data model for DWs although relational implementation is generally</a:t>
            </a:r>
          </a:p>
          <a:p>
            <a:r>
              <a:rPr lang="en-US" altLang="en-US" dirty="0"/>
              <a:t>   used to implement the new data model</a:t>
            </a:r>
          </a:p>
          <a:p>
            <a:r>
              <a:rPr lang="en-US" altLang="en-US" dirty="0"/>
              <a:t> - Star schemas with materialized views for summary data are used in relational DBMSs</a:t>
            </a:r>
          </a:p>
          <a:p>
            <a:endParaRPr lang="en-US" dirty="0"/>
          </a:p>
        </p:txBody>
      </p:sp>
      <p:sp>
        <p:nvSpPr>
          <p:cNvPr id="4" name="Slide Number Placeholder 3"/>
          <p:cNvSpPr>
            <a:spLocks noGrp="1"/>
          </p:cNvSpPr>
          <p:nvPr>
            <p:ph type="sldNum" sz="quarter" idx="10"/>
          </p:nvPr>
        </p:nvSpPr>
        <p:spPr/>
        <p:txBody>
          <a:bodyPr/>
          <a:lstStyle/>
          <a:p>
            <a:fld id="{6366307C-5DE3-4CC0-B6AB-0D518ACF06D4}" type="slidenum">
              <a:rPr lang="en-US" smtClean="0"/>
              <a:t>14</a:t>
            </a:fld>
            <a:endParaRPr lang="en-US"/>
          </a:p>
        </p:txBody>
      </p:sp>
    </p:spTree>
    <p:extLst>
      <p:ext uri="{BB962C8B-B14F-4D97-AF65-F5344CB8AC3E}">
        <p14:creationId xmlns:p14="http://schemas.microsoft.com/office/powerpoint/2010/main" val="810056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Crow’s foot</a:t>
            </a:r>
            <a:r>
              <a:rPr lang="en-US" baseline="0" dirty="0"/>
              <a:t> ERD notation</a:t>
            </a:r>
            <a:endParaRPr lang="en-US" dirty="0"/>
          </a:p>
          <a:p>
            <a:r>
              <a:rPr lang="en-US" dirty="0"/>
              <a:t>Small diagram</a:t>
            </a:r>
            <a:r>
              <a:rPr lang="en-US" baseline="0" dirty="0"/>
              <a:t> </a:t>
            </a:r>
            <a:r>
              <a:rPr lang="en-US" dirty="0"/>
              <a:t>of order</a:t>
            </a:r>
            <a:r>
              <a:rPr lang="en-US" baseline="0" dirty="0"/>
              <a:t> entry database and sales star schema</a:t>
            </a:r>
            <a:endParaRPr lang="en-US" dirty="0"/>
          </a:p>
          <a:p>
            <a:pPr marL="171450" indent="-171450">
              <a:buFontTx/>
              <a:buChar char="-"/>
            </a:pPr>
            <a:r>
              <a:rPr lang="en-US" dirty="0"/>
              <a:t>Small ERD</a:t>
            </a:r>
            <a:r>
              <a:rPr lang="en-US" baseline="0" dirty="0"/>
              <a:t> of order entry database with customer, order, employee, product, and M-N relationship between product and order; designed for order processing</a:t>
            </a:r>
          </a:p>
          <a:p>
            <a:pPr marL="171450" indent="-171450">
              <a:buFontTx/>
              <a:buChar char="-"/>
            </a:pPr>
            <a:r>
              <a:rPr lang="en-US" baseline="0" dirty="0"/>
              <a:t>More complex schema patterns for operational databases</a:t>
            </a:r>
          </a:p>
          <a:p>
            <a:pPr marL="171450" indent="-171450">
              <a:buFontTx/>
              <a:buChar char="-"/>
            </a:pPr>
            <a:r>
              <a:rPr lang="en-US" baseline="0" dirty="0"/>
              <a:t>Order contains header (order) and detail lines (Contains M-N relationship or a associative table)</a:t>
            </a:r>
          </a:p>
          <a:p>
            <a:pPr marL="171450" indent="-171450">
              <a:buFontTx/>
              <a:buChar char="-"/>
            </a:pPr>
            <a:r>
              <a:rPr lang="en-US" dirty="0"/>
              <a:t>Star</a:t>
            </a:r>
            <a:r>
              <a:rPr lang="en-US" baseline="0" dirty="0"/>
              <a:t> Schema with dimension tables (item, store, customer, and </a:t>
            </a:r>
            <a:r>
              <a:rPr lang="en-US" baseline="0" dirty="0" err="1"/>
              <a:t>timedim</a:t>
            </a:r>
            <a:r>
              <a:rPr lang="en-US" baseline="0" dirty="0"/>
              <a:t>) and fact table (sales); designed for business intelligence reporting</a:t>
            </a:r>
          </a:p>
          <a:p>
            <a:pPr marL="171450" indent="-171450">
              <a:buFontTx/>
              <a:buChar char="-"/>
            </a:pPr>
            <a:r>
              <a:rPr lang="en-US" baseline="0" dirty="0"/>
              <a:t>Sales flattened just for order details (sales of individual items)</a:t>
            </a:r>
          </a:p>
          <a:p>
            <a:pPr marL="171450" indent="-171450">
              <a:buFontTx/>
              <a:buChar char="-"/>
            </a:pPr>
            <a:r>
              <a:rPr lang="en-US" baseline="0" dirty="0"/>
              <a:t>Data integration: data moved from operational database to data warehouse after completion of transactions along with substantial amount of transformations (standardization, integration, consistency checking, completeness checking, …)</a:t>
            </a:r>
          </a:p>
          <a:p>
            <a:pPr marL="171450" indent="-171450">
              <a:buFontTx/>
              <a:buChar char="-"/>
            </a:pPr>
            <a:endParaRPr lang="en-US" baseline="0"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6366307C-5DE3-4CC0-B6AB-0D518ACF06D4}" type="slidenum">
              <a:rPr lang="en-US" smtClean="0"/>
              <a:t>16</a:t>
            </a:fld>
            <a:endParaRPr lang="en-US"/>
          </a:p>
        </p:txBody>
      </p:sp>
    </p:spTree>
    <p:extLst>
      <p:ext uri="{BB962C8B-B14F-4D97-AF65-F5344CB8AC3E}">
        <p14:creationId xmlns:p14="http://schemas.microsoft.com/office/powerpoint/2010/main" val="112981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9/8/2020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14.emf"/><Relationship Id="rId5" Type="http://schemas.openxmlformats.org/officeDocument/2006/relationships/oleObject" Target="../embeddings/oleObject3.bin"/><Relationship Id="rId4" Type="http://schemas.openxmlformats.org/officeDocument/2006/relationships/image" Target="../media/image15.emf"/></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xml"/><Relationship Id="rId7" Type="http://schemas.openxmlformats.org/officeDocument/2006/relationships/image" Target="../media/image3.e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5.pn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6.png"/><Relationship Id="rId9" Type="http://schemas.microsoft.com/office/2007/relationships/diagramDrawing" Target="../diagrams/drawing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www.pivot4j.org/" TargetMode="External"/><Relationship Id="rId7"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B8A8D7-6174-4F02-B262-60C4B94A7CA6}"/>
              </a:ext>
            </a:extLst>
          </p:cNvPr>
          <p:cNvSpPr>
            <a:spLocks noGrp="1"/>
          </p:cNvSpPr>
          <p:nvPr>
            <p:ph type="ctrTitle"/>
          </p:nvPr>
        </p:nvSpPr>
        <p:spPr>
          <a:xfrm>
            <a:off x="430189" y="1053987"/>
            <a:ext cx="11144548" cy="1475013"/>
          </a:xfrm>
        </p:spPr>
        <p:txBody>
          <a:bodyPr>
            <a:normAutofit/>
          </a:bodyPr>
          <a:lstStyle/>
          <a:p>
            <a:pPr algn="ctr"/>
            <a:r>
              <a:rPr lang="en-US" sz="4000" dirty="0"/>
              <a:t>Lecture 1</a:t>
            </a:r>
            <a:endParaRPr lang="ru-RU" sz="4000" dirty="0"/>
          </a:p>
        </p:txBody>
      </p:sp>
      <p:sp>
        <p:nvSpPr>
          <p:cNvPr id="3" name="Подзаголовок 2">
            <a:extLst>
              <a:ext uri="{FF2B5EF4-FFF2-40B4-BE49-F238E27FC236}">
                <a16:creationId xmlns:a16="http://schemas.microsoft.com/office/drawing/2014/main" id="{A27C82CB-E1DF-4A35-8ED8-8375328802A6}"/>
              </a:ext>
            </a:extLst>
          </p:cNvPr>
          <p:cNvSpPr>
            <a:spLocks noGrp="1"/>
          </p:cNvSpPr>
          <p:nvPr>
            <p:ph type="subTitle" idx="1"/>
          </p:nvPr>
        </p:nvSpPr>
        <p:spPr>
          <a:xfrm>
            <a:off x="581191" y="4067396"/>
            <a:ext cx="10993546" cy="590321"/>
          </a:xfrm>
        </p:spPr>
        <p:txBody>
          <a:bodyPr>
            <a:normAutofit/>
          </a:bodyPr>
          <a:lstStyle/>
          <a:p>
            <a:pPr algn="ctr"/>
            <a:r>
              <a:rPr lang="en-US" sz="2400" dirty="0"/>
              <a:t>Introduction to Data warehouses</a:t>
            </a:r>
            <a:endParaRPr lang="ru-RU" sz="2400" dirty="0"/>
          </a:p>
        </p:txBody>
      </p:sp>
    </p:spTree>
    <p:extLst>
      <p:ext uri="{BB962C8B-B14F-4D97-AF65-F5344CB8AC3E}">
        <p14:creationId xmlns:p14="http://schemas.microsoft.com/office/powerpoint/2010/main" val="1243039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9D2535-490B-44B1-A02C-32A6473D7CAA}"/>
              </a:ext>
            </a:extLst>
          </p:cNvPr>
          <p:cNvSpPr>
            <a:spLocks noGrp="1"/>
          </p:cNvSpPr>
          <p:nvPr>
            <p:ph type="title"/>
          </p:nvPr>
        </p:nvSpPr>
        <p:spPr>
          <a:xfrm>
            <a:off x="581192" y="702156"/>
            <a:ext cx="11029616" cy="799473"/>
          </a:xfrm>
        </p:spPr>
        <p:txBody>
          <a:bodyPr/>
          <a:lstStyle/>
          <a:p>
            <a:pPr algn="ctr"/>
            <a:r>
              <a:rPr lang="en-US" altLang="en-US" dirty="0">
                <a:solidFill>
                  <a:srgbClr val="FFC000"/>
                </a:solidFill>
              </a:rPr>
              <a:t>Data Warehouse Characteristics</a:t>
            </a:r>
            <a:endParaRPr lang="ru-RU" dirty="0">
              <a:solidFill>
                <a:srgbClr val="FFC000"/>
              </a:solidFill>
            </a:endParaRPr>
          </a:p>
        </p:txBody>
      </p:sp>
      <p:sp>
        <p:nvSpPr>
          <p:cNvPr id="3" name="Объект 2">
            <a:extLst>
              <a:ext uri="{FF2B5EF4-FFF2-40B4-BE49-F238E27FC236}">
                <a16:creationId xmlns:a16="http://schemas.microsoft.com/office/drawing/2014/main" id="{6C25A65A-A938-4123-AE74-96786CE5681E}"/>
              </a:ext>
            </a:extLst>
          </p:cNvPr>
          <p:cNvSpPr>
            <a:spLocks noGrp="1"/>
          </p:cNvSpPr>
          <p:nvPr>
            <p:ph idx="1"/>
          </p:nvPr>
        </p:nvSpPr>
        <p:spPr>
          <a:xfrm>
            <a:off x="581192" y="1887523"/>
            <a:ext cx="11029615" cy="4748169"/>
          </a:xfrm>
        </p:spPr>
        <p:txBody>
          <a:bodyPr>
            <a:normAutofit fontScale="92500" lnSpcReduction="10000"/>
          </a:bodyPr>
          <a:lstStyle/>
          <a:p>
            <a:pPr marL="0" indent="0">
              <a:buNone/>
            </a:pPr>
            <a:r>
              <a:rPr lang="en-US" altLang="en-US" dirty="0">
                <a:solidFill>
                  <a:srgbClr val="7030A0"/>
                </a:solidFill>
              </a:rPr>
              <a:t>Definition</a:t>
            </a:r>
            <a:r>
              <a:rPr lang="en-US" altLang="en-US" dirty="0"/>
              <a:t>:</a:t>
            </a:r>
          </a:p>
          <a:p>
            <a:r>
              <a:rPr lang="en-US" altLang="en-US" dirty="0"/>
              <a:t> - Central repository: populated from operational databases and external data sources</a:t>
            </a:r>
          </a:p>
          <a:p>
            <a:r>
              <a:rPr lang="en-US" altLang="en-US" dirty="0"/>
              <a:t> - Many transformations</a:t>
            </a:r>
            <a:r>
              <a:rPr lang="en-US" altLang="en-US" baseline="0" dirty="0"/>
              <a:t> to clean, standardize, and integrate</a:t>
            </a:r>
            <a:endParaRPr lang="en-US" altLang="en-US" dirty="0"/>
          </a:p>
          <a:p>
            <a:r>
              <a:rPr lang="en-US" altLang="en-US" dirty="0"/>
              <a:t> - Summarized: no need to identify individual transactions although transaction details may be useful for flexible data analysis; summary data for optimizing reporting</a:t>
            </a:r>
          </a:p>
          <a:p>
            <a:endParaRPr lang="en-US" altLang="en-US" dirty="0"/>
          </a:p>
          <a:p>
            <a:pPr marL="0" indent="0">
              <a:buNone/>
            </a:pPr>
            <a:r>
              <a:rPr lang="en-US" altLang="en-US" dirty="0">
                <a:solidFill>
                  <a:srgbClr val="7030A0"/>
                </a:solidFill>
              </a:rPr>
              <a:t>Characteristics</a:t>
            </a:r>
          </a:p>
          <a:p>
            <a:r>
              <a:rPr lang="en-US" altLang="en-US" dirty="0"/>
              <a:t> - Subject-oriented: Organized around business entities (e.g., customers, products, and employees) rather than business processes</a:t>
            </a:r>
          </a:p>
          <a:p>
            <a:r>
              <a:rPr lang="en-US" altLang="en-US" dirty="0"/>
              <a:t> - Integrated: many transformations to unify source data from independent data sources (units of measure, data formats, naming conventions)</a:t>
            </a:r>
          </a:p>
          <a:p>
            <a:r>
              <a:rPr lang="en-US" altLang="en-US" dirty="0"/>
              <a:t> - Time-variant: historical data (time stamped); snapshots of business processes captured at different points in time</a:t>
            </a:r>
          </a:p>
          <a:p>
            <a:r>
              <a:rPr lang="en-US" altLang="en-US" dirty="0"/>
              <a:t> - Nonvolatile: new data are appended periodically; existing data is not changed; warehouse data  may be archived after its usefulness declines</a:t>
            </a:r>
          </a:p>
          <a:p>
            <a:endParaRPr lang="ru-RU" dirty="0"/>
          </a:p>
        </p:txBody>
      </p:sp>
    </p:spTree>
    <p:extLst>
      <p:ext uri="{BB962C8B-B14F-4D97-AF65-F5344CB8AC3E}">
        <p14:creationId xmlns:p14="http://schemas.microsoft.com/office/powerpoint/2010/main" val="1799076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38557" y="634767"/>
            <a:ext cx="8461375" cy="841695"/>
          </a:xfrm>
        </p:spPr>
        <p:txBody>
          <a:bodyPr/>
          <a:lstStyle/>
          <a:p>
            <a:pPr algn="ctr" eaLnBrk="1" hangingPunct="1"/>
            <a:r>
              <a:rPr lang="en-US" altLang="en-US" dirty="0">
                <a:solidFill>
                  <a:srgbClr val="FFC000"/>
                </a:solidFill>
              </a:rPr>
              <a:t>Data Warehouse Characteristics</a:t>
            </a:r>
          </a:p>
        </p:txBody>
      </p:sp>
      <p:sp>
        <p:nvSpPr>
          <p:cNvPr id="7171" name="Rectangle 3"/>
          <p:cNvSpPr>
            <a:spLocks noGrp="1" noChangeArrowheads="1"/>
          </p:cNvSpPr>
          <p:nvPr>
            <p:ph type="body" idx="1"/>
          </p:nvPr>
        </p:nvSpPr>
        <p:spPr>
          <a:xfrm>
            <a:off x="821421" y="1988191"/>
            <a:ext cx="9706761" cy="4404220"/>
          </a:xfrm>
        </p:spPr>
        <p:txBody>
          <a:bodyPr/>
          <a:lstStyle/>
          <a:p>
            <a:pPr eaLnBrk="1" hangingPunct="1"/>
            <a:r>
              <a:rPr lang="en-US" altLang="en-US" dirty="0"/>
              <a:t>Essential part of infrastructure for business intelligence</a:t>
            </a:r>
          </a:p>
          <a:p>
            <a:pPr eaLnBrk="1" hangingPunct="1"/>
            <a:r>
              <a:rPr lang="en-US" altLang="en-US" dirty="0"/>
              <a:t>Logically centralized repository for decision making</a:t>
            </a:r>
            <a:endParaRPr lang="en-US" altLang="en-US" dirty="0">
              <a:cs typeface="Times New Roman" pitchFamily="18" charset="0"/>
            </a:endParaRPr>
          </a:p>
          <a:p>
            <a:pPr lvl="1"/>
            <a:r>
              <a:rPr lang="en-US" altLang="en-US" dirty="0">
                <a:cs typeface="Times New Roman" pitchFamily="18" charset="0"/>
              </a:rPr>
              <a:t>Populated from operational databases and external data sources</a:t>
            </a:r>
          </a:p>
          <a:p>
            <a:pPr lvl="1"/>
            <a:r>
              <a:rPr lang="en-US" altLang="en-US" dirty="0">
                <a:cs typeface="Times New Roman" pitchFamily="18" charset="0"/>
              </a:rPr>
              <a:t>Integrated and transformed data</a:t>
            </a:r>
          </a:p>
          <a:p>
            <a:pPr lvl="1"/>
            <a:r>
              <a:rPr lang="en-US" altLang="en-US" dirty="0">
                <a:cs typeface="Times New Roman" pitchFamily="18" charset="0"/>
              </a:rPr>
              <a:t>Optimized for reporting and periodic integration</a:t>
            </a:r>
            <a:endParaRPr lang="en-US" altLang="en-US" dirty="0"/>
          </a:p>
        </p:txBody>
      </p:sp>
    </p:spTree>
    <p:extLst>
      <p:ext uri="{BB962C8B-B14F-4D97-AF65-F5344CB8AC3E}">
        <p14:creationId xmlns:p14="http://schemas.microsoft.com/office/powerpoint/2010/main" val="174775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9685" y="749416"/>
            <a:ext cx="8512629" cy="685800"/>
          </a:xfrm>
        </p:spPr>
        <p:txBody>
          <a:bodyPr/>
          <a:lstStyle/>
          <a:p>
            <a:r>
              <a:rPr lang="en-US" dirty="0">
                <a:solidFill>
                  <a:srgbClr val="FFC000"/>
                </a:solidFill>
              </a:rPr>
              <a:t>Comparison of Processing Environments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8943822"/>
              </p:ext>
            </p:extLst>
          </p:nvPr>
        </p:nvGraphicFramePr>
        <p:xfrm>
          <a:off x="1753299" y="2057400"/>
          <a:ext cx="8382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0646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15F009-6D0C-46F2-A62B-C5A720D6AA00}"/>
              </a:ext>
            </a:extLst>
          </p:cNvPr>
          <p:cNvSpPr>
            <a:spLocks noGrp="1"/>
          </p:cNvSpPr>
          <p:nvPr>
            <p:ph type="title"/>
          </p:nvPr>
        </p:nvSpPr>
        <p:spPr>
          <a:xfrm>
            <a:off x="581192" y="702156"/>
            <a:ext cx="11029616" cy="816251"/>
          </a:xfrm>
        </p:spPr>
        <p:txBody>
          <a:bodyPr/>
          <a:lstStyle/>
          <a:p>
            <a:pPr algn="ctr"/>
            <a:r>
              <a:rPr lang="en-US" dirty="0">
                <a:solidFill>
                  <a:srgbClr val="FFC000"/>
                </a:solidFill>
              </a:rPr>
              <a:t>Comparison of Processing Environments</a:t>
            </a:r>
            <a:endParaRPr lang="ru-RU" dirty="0"/>
          </a:p>
        </p:txBody>
      </p:sp>
      <p:sp>
        <p:nvSpPr>
          <p:cNvPr id="3" name="Объект 2">
            <a:extLst>
              <a:ext uri="{FF2B5EF4-FFF2-40B4-BE49-F238E27FC236}">
                <a16:creationId xmlns:a16="http://schemas.microsoft.com/office/drawing/2014/main" id="{9D8D0449-066A-4FC7-AC66-178AB402073B}"/>
              </a:ext>
            </a:extLst>
          </p:cNvPr>
          <p:cNvSpPr>
            <a:spLocks noGrp="1"/>
          </p:cNvSpPr>
          <p:nvPr>
            <p:ph idx="1"/>
          </p:nvPr>
        </p:nvSpPr>
        <p:spPr/>
        <p:txBody>
          <a:bodyPr>
            <a:normAutofit fontScale="92500"/>
          </a:bodyPr>
          <a:lstStyle/>
          <a:p>
            <a:r>
              <a:rPr lang="en-US" altLang="en-US" dirty="0"/>
              <a:t>Transaction processing:</a:t>
            </a:r>
          </a:p>
          <a:p>
            <a:r>
              <a:rPr lang="en-US" altLang="en-US" dirty="0"/>
              <a:t>- Operational databases: for daily business</a:t>
            </a:r>
          </a:p>
          <a:p>
            <a:r>
              <a:rPr lang="en-US" altLang="en-US" dirty="0"/>
              <a:t>- Decisions: involve details of products, customers, shipments, manufacturing</a:t>
            </a:r>
            <a:r>
              <a:rPr lang="en-US" altLang="en-US" baseline="0" dirty="0"/>
              <a:t> such as </a:t>
            </a:r>
            <a:r>
              <a:rPr lang="en-US" altLang="en-US" dirty="0"/>
              <a:t>fulfill orders, resolve complaints, provide staffing</a:t>
            </a:r>
          </a:p>
          <a:p>
            <a:endParaRPr lang="en-US" altLang="en-US" dirty="0"/>
          </a:p>
          <a:p>
            <a:r>
              <a:rPr lang="en-US" altLang="en-US" dirty="0"/>
              <a:t>Business intelligence:</a:t>
            </a:r>
          </a:p>
          <a:p>
            <a:pPr marL="171450" indent="-171450">
              <a:buFontTx/>
              <a:buChar char="-"/>
            </a:pPr>
            <a:r>
              <a:rPr lang="en-US" altLang="en-US" dirty="0"/>
              <a:t>Integrated and standardized</a:t>
            </a:r>
            <a:r>
              <a:rPr lang="en-US" altLang="en-US" baseline="0" dirty="0"/>
              <a:t> </a:t>
            </a:r>
            <a:r>
              <a:rPr lang="en-US" altLang="en-US" dirty="0"/>
              <a:t>data: difficult to directly use operational data</a:t>
            </a:r>
          </a:p>
          <a:p>
            <a:pPr marL="171450" marR="0" lvl="1" indent="-171450" algn="l" defTabSz="914400" rtl="0" eaLnBrk="1" fontAlgn="auto" latinLnBrk="0" hangingPunct="1">
              <a:lnSpc>
                <a:spcPct val="100000"/>
              </a:lnSpc>
              <a:spcBef>
                <a:spcPts val="0"/>
              </a:spcBef>
              <a:spcAft>
                <a:spcPts val="0"/>
              </a:spcAft>
              <a:buClrTx/>
              <a:buSzTx/>
              <a:buFontTx/>
              <a:buChar char="-"/>
              <a:tabLst/>
              <a:defRPr/>
            </a:pPr>
            <a:r>
              <a:rPr lang="en-US" altLang="en-US" dirty="0"/>
              <a:t>Substantial processing for transformations and integration</a:t>
            </a:r>
          </a:p>
          <a:p>
            <a:pPr marL="171450" indent="-171450">
              <a:buFontTx/>
              <a:buChar char="-"/>
            </a:pPr>
            <a:r>
              <a:rPr lang="en-US" altLang="en-US" dirty="0"/>
              <a:t>Value</a:t>
            </a:r>
            <a:r>
              <a:rPr lang="en-US" altLang="en-US" baseline="0" dirty="0"/>
              <a:t> for decision making results from standardizing and integrating data across organizational units and external sources</a:t>
            </a:r>
          </a:p>
          <a:p>
            <a:pPr marL="171450" marR="0" lvl="1" indent="-171450" algn="l" defTabSz="914400" rtl="0" eaLnBrk="1" fontAlgn="auto" latinLnBrk="0" hangingPunct="1">
              <a:lnSpc>
                <a:spcPct val="100000"/>
              </a:lnSpc>
              <a:spcBef>
                <a:spcPts val="0"/>
              </a:spcBef>
              <a:spcAft>
                <a:spcPts val="0"/>
              </a:spcAft>
              <a:buClrTx/>
              <a:buSzTx/>
              <a:buFontTx/>
              <a:buChar char="-"/>
              <a:tabLst/>
              <a:defRPr/>
            </a:pPr>
            <a:r>
              <a:rPr lang="en-US" altLang="en-US" dirty="0"/>
              <a:t>Decisions: broad view of customers, products, production, marketing</a:t>
            </a:r>
            <a:r>
              <a:rPr lang="en-US" altLang="en-US" baseline="0" dirty="0"/>
              <a:t> for </a:t>
            </a:r>
            <a:r>
              <a:rPr lang="en-US" altLang="en-US" dirty="0"/>
              <a:t>capacity planning, store locations, new lines of business, …</a:t>
            </a:r>
          </a:p>
          <a:p>
            <a:endParaRPr lang="ru-RU" dirty="0"/>
          </a:p>
        </p:txBody>
      </p:sp>
    </p:spTree>
    <p:extLst>
      <p:ext uri="{BB962C8B-B14F-4D97-AF65-F5344CB8AC3E}">
        <p14:creationId xmlns:p14="http://schemas.microsoft.com/office/powerpoint/2010/main" val="1451553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99473"/>
          </a:xfrm>
        </p:spPr>
        <p:txBody>
          <a:bodyPr/>
          <a:lstStyle/>
          <a:p>
            <a:pPr algn="ctr"/>
            <a:r>
              <a:rPr lang="en-US" dirty="0">
                <a:solidFill>
                  <a:srgbClr val="FFC000"/>
                </a:solidFill>
              </a:rPr>
              <a:t>Data Comparison</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05730974"/>
              </p:ext>
            </p:extLst>
          </p:nvPr>
        </p:nvGraphicFramePr>
        <p:xfrm>
          <a:off x="1300293" y="2182536"/>
          <a:ext cx="9630561" cy="3535680"/>
        </p:xfrm>
        <a:graphic>
          <a:graphicData uri="http://schemas.openxmlformats.org/drawingml/2006/table">
            <a:tbl>
              <a:tblPr firstRow="1">
                <a:tableStyleId>{5C22544A-7EE6-4342-B048-85BDC9FD1C3A}</a:tableStyleId>
              </a:tblPr>
              <a:tblGrid>
                <a:gridCol w="2498767">
                  <a:extLst>
                    <a:ext uri="{9D8B030D-6E8A-4147-A177-3AD203B41FA5}">
                      <a16:colId xmlns:a16="http://schemas.microsoft.com/office/drawing/2014/main" val="20000"/>
                    </a:ext>
                  </a:extLst>
                </a:gridCol>
                <a:gridCol w="3331582">
                  <a:extLst>
                    <a:ext uri="{9D8B030D-6E8A-4147-A177-3AD203B41FA5}">
                      <a16:colId xmlns:a16="http://schemas.microsoft.com/office/drawing/2014/main" val="20001"/>
                    </a:ext>
                  </a:extLst>
                </a:gridCol>
                <a:gridCol w="3800212">
                  <a:extLst>
                    <a:ext uri="{9D8B030D-6E8A-4147-A177-3AD203B41FA5}">
                      <a16:colId xmlns:a16="http://schemas.microsoft.com/office/drawing/2014/main" val="20002"/>
                    </a:ext>
                  </a:extLst>
                </a:gridCol>
              </a:tblGrid>
              <a:tr h="370840">
                <a:tc>
                  <a:txBody>
                    <a:bodyPr/>
                    <a:lstStyle/>
                    <a:p>
                      <a:r>
                        <a:rPr lang="en-US" sz="2400" dirty="0">
                          <a:solidFill>
                            <a:srgbClr val="FFFF00"/>
                          </a:solidFill>
                        </a:rPr>
                        <a:t>Characteristic</a:t>
                      </a:r>
                    </a:p>
                  </a:txBody>
                  <a:tcPr marL="68580" marR="68580"/>
                </a:tc>
                <a:tc>
                  <a:txBody>
                    <a:bodyPr/>
                    <a:lstStyle/>
                    <a:p>
                      <a:r>
                        <a:rPr lang="en-US" sz="2400" dirty="0">
                          <a:solidFill>
                            <a:srgbClr val="FFFF00"/>
                          </a:solidFill>
                        </a:rPr>
                        <a:t>Operational Database</a:t>
                      </a:r>
                    </a:p>
                  </a:txBody>
                  <a:tcPr marL="68580" marR="68580"/>
                </a:tc>
                <a:tc>
                  <a:txBody>
                    <a:bodyPr/>
                    <a:lstStyle/>
                    <a:p>
                      <a:r>
                        <a:rPr lang="en-US" sz="2400" dirty="0">
                          <a:solidFill>
                            <a:srgbClr val="FFFF00"/>
                          </a:solidFill>
                        </a:rPr>
                        <a:t>Data</a:t>
                      </a:r>
                      <a:r>
                        <a:rPr lang="en-US" sz="2400" baseline="0" dirty="0">
                          <a:solidFill>
                            <a:srgbClr val="FFFF00"/>
                          </a:solidFill>
                        </a:rPr>
                        <a:t> Warehouse</a:t>
                      </a:r>
                      <a:endParaRPr lang="en-US" sz="2400" dirty="0">
                        <a:solidFill>
                          <a:srgbClr val="FFFF00"/>
                        </a:solidFill>
                      </a:endParaRPr>
                    </a:p>
                  </a:txBody>
                  <a:tcPr marL="68580" marR="68580"/>
                </a:tc>
                <a:extLst>
                  <a:ext uri="{0D108BD9-81ED-4DB2-BD59-A6C34878D82A}">
                    <a16:rowId xmlns:a16="http://schemas.microsoft.com/office/drawing/2014/main" val="10000"/>
                  </a:ext>
                </a:extLst>
              </a:tr>
              <a:tr h="370840">
                <a:tc>
                  <a:txBody>
                    <a:bodyPr/>
                    <a:lstStyle/>
                    <a:p>
                      <a:r>
                        <a:rPr lang="en-US" sz="2000" dirty="0"/>
                        <a:t>Currency</a:t>
                      </a:r>
                    </a:p>
                  </a:txBody>
                  <a:tcPr marL="68580" marR="68580"/>
                </a:tc>
                <a:tc>
                  <a:txBody>
                    <a:bodyPr/>
                    <a:lstStyle/>
                    <a:p>
                      <a:r>
                        <a:rPr lang="en-US" sz="2000" dirty="0"/>
                        <a:t>Current</a:t>
                      </a:r>
                    </a:p>
                  </a:txBody>
                  <a:tcPr marL="68580" marR="68580"/>
                </a:tc>
                <a:tc>
                  <a:txBody>
                    <a:bodyPr/>
                    <a:lstStyle/>
                    <a:p>
                      <a:r>
                        <a:rPr lang="en-US" sz="2000" dirty="0"/>
                        <a:t>Historical</a:t>
                      </a:r>
                    </a:p>
                  </a:txBody>
                  <a:tcPr marL="68580" marR="68580"/>
                </a:tc>
                <a:extLst>
                  <a:ext uri="{0D108BD9-81ED-4DB2-BD59-A6C34878D82A}">
                    <a16:rowId xmlns:a16="http://schemas.microsoft.com/office/drawing/2014/main" val="10001"/>
                  </a:ext>
                </a:extLst>
              </a:tr>
              <a:tr h="370840">
                <a:tc>
                  <a:txBody>
                    <a:bodyPr/>
                    <a:lstStyle/>
                    <a:p>
                      <a:r>
                        <a:rPr lang="en-US" sz="2000" dirty="0"/>
                        <a:t>Details level</a:t>
                      </a:r>
                    </a:p>
                  </a:txBody>
                  <a:tcPr marL="68580" marR="68580"/>
                </a:tc>
                <a:tc>
                  <a:txBody>
                    <a:bodyPr/>
                    <a:lstStyle/>
                    <a:p>
                      <a:r>
                        <a:rPr lang="en-US" sz="2000" dirty="0"/>
                        <a:t>Individual</a:t>
                      </a:r>
                    </a:p>
                  </a:txBody>
                  <a:tcPr marL="68580" marR="68580"/>
                </a:tc>
                <a:tc>
                  <a:txBody>
                    <a:bodyPr/>
                    <a:lstStyle/>
                    <a:p>
                      <a:r>
                        <a:rPr lang="en-US" sz="2000" dirty="0"/>
                        <a:t>Individual and summary</a:t>
                      </a:r>
                    </a:p>
                  </a:txBody>
                  <a:tcPr marL="68580" marR="68580"/>
                </a:tc>
                <a:extLst>
                  <a:ext uri="{0D108BD9-81ED-4DB2-BD59-A6C34878D82A}">
                    <a16:rowId xmlns:a16="http://schemas.microsoft.com/office/drawing/2014/main" val="10002"/>
                  </a:ext>
                </a:extLst>
              </a:tr>
              <a:tr h="370840">
                <a:tc>
                  <a:txBody>
                    <a:bodyPr/>
                    <a:lstStyle/>
                    <a:p>
                      <a:r>
                        <a:rPr lang="en-US" sz="2000" dirty="0"/>
                        <a:t>Orientation</a:t>
                      </a:r>
                    </a:p>
                  </a:txBody>
                  <a:tcPr marL="68580" marR="68580"/>
                </a:tc>
                <a:tc>
                  <a:txBody>
                    <a:bodyPr/>
                    <a:lstStyle/>
                    <a:p>
                      <a:r>
                        <a:rPr lang="en-US" sz="2000" dirty="0"/>
                        <a:t>Process</a:t>
                      </a:r>
                    </a:p>
                  </a:txBody>
                  <a:tcPr marL="68580" marR="68580"/>
                </a:tc>
                <a:tc>
                  <a:txBody>
                    <a:bodyPr/>
                    <a:lstStyle/>
                    <a:p>
                      <a:r>
                        <a:rPr lang="en-US" sz="2000" dirty="0"/>
                        <a:t>Subject</a:t>
                      </a:r>
                    </a:p>
                  </a:txBody>
                  <a:tcPr marL="68580" marR="68580"/>
                </a:tc>
                <a:extLst>
                  <a:ext uri="{0D108BD9-81ED-4DB2-BD59-A6C34878D82A}">
                    <a16:rowId xmlns:a16="http://schemas.microsoft.com/office/drawing/2014/main" val="10003"/>
                  </a:ext>
                </a:extLst>
              </a:tr>
              <a:tr h="370840">
                <a:tc>
                  <a:txBody>
                    <a:bodyPr/>
                    <a:lstStyle/>
                    <a:p>
                      <a:r>
                        <a:rPr lang="en-US" sz="2000" dirty="0"/>
                        <a:t>Records per request</a:t>
                      </a:r>
                    </a:p>
                  </a:txBody>
                  <a:tcPr marL="68580" marR="68580"/>
                </a:tc>
                <a:tc>
                  <a:txBody>
                    <a:bodyPr/>
                    <a:lstStyle/>
                    <a:p>
                      <a:r>
                        <a:rPr lang="en-US" sz="2000" dirty="0"/>
                        <a:t>Few</a:t>
                      </a:r>
                    </a:p>
                  </a:txBody>
                  <a:tcPr marL="68580" marR="68580"/>
                </a:tc>
                <a:tc>
                  <a:txBody>
                    <a:bodyPr/>
                    <a:lstStyle/>
                    <a:p>
                      <a:r>
                        <a:rPr lang="en-US" sz="2000" dirty="0"/>
                        <a:t>Thousands</a:t>
                      </a:r>
                    </a:p>
                  </a:txBody>
                  <a:tcPr marL="68580" marR="68580"/>
                </a:tc>
                <a:extLst>
                  <a:ext uri="{0D108BD9-81ED-4DB2-BD59-A6C34878D82A}">
                    <a16:rowId xmlns:a16="http://schemas.microsoft.com/office/drawing/2014/main" val="10004"/>
                  </a:ext>
                </a:extLst>
              </a:tr>
              <a:tr h="370840">
                <a:tc>
                  <a:txBody>
                    <a:bodyPr/>
                    <a:lstStyle/>
                    <a:p>
                      <a:r>
                        <a:rPr lang="en-US" sz="2000" dirty="0"/>
                        <a:t>Normalization level</a:t>
                      </a:r>
                    </a:p>
                  </a:txBody>
                  <a:tcPr marL="68580" marR="68580"/>
                </a:tc>
                <a:tc>
                  <a:txBody>
                    <a:bodyPr/>
                    <a:lstStyle/>
                    <a:p>
                      <a:r>
                        <a:rPr lang="en-US" sz="2000" dirty="0"/>
                        <a:t>Mostly normalized</a:t>
                      </a:r>
                    </a:p>
                  </a:txBody>
                  <a:tcPr marL="68580" marR="68580"/>
                </a:tc>
                <a:tc>
                  <a:txBody>
                    <a:bodyPr/>
                    <a:lstStyle/>
                    <a:p>
                      <a:r>
                        <a:rPr lang="en-US" sz="2000" dirty="0"/>
                        <a:t>Normalization</a:t>
                      </a:r>
                      <a:r>
                        <a:rPr lang="en-US" sz="2000" baseline="0" dirty="0"/>
                        <a:t> relaxed</a:t>
                      </a:r>
                      <a:endParaRPr lang="en-US" sz="2000" dirty="0"/>
                    </a:p>
                  </a:txBody>
                  <a:tcPr marL="68580" marR="68580"/>
                </a:tc>
                <a:extLst>
                  <a:ext uri="{0D108BD9-81ED-4DB2-BD59-A6C34878D82A}">
                    <a16:rowId xmlns:a16="http://schemas.microsoft.com/office/drawing/2014/main" val="10005"/>
                  </a:ext>
                </a:extLst>
              </a:tr>
              <a:tr h="370840">
                <a:tc>
                  <a:txBody>
                    <a:bodyPr/>
                    <a:lstStyle/>
                    <a:p>
                      <a:r>
                        <a:rPr lang="en-US" sz="2000" dirty="0"/>
                        <a:t>Update level</a:t>
                      </a:r>
                    </a:p>
                  </a:txBody>
                  <a:tcPr marL="68580" marR="68580"/>
                </a:tc>
                <a:tc>
                  <a:txBody>
                    <a:bodyPr/>
                    <a:lstStyle/>
                    <a:p>
                      <a:r>
                        <a:rPr lang="en-US" sz="2000" dirty="0"/>
                        <a:t>Highly volatile</a:t>
                      </a:r>
                    </a:p>
                  </a:txBody>
                  <a:tcPr marL="68580" marR="68580"/>
                </a:tc>
                <a:tc>
                  <a:txBody>
                    <a:bodyPr/>
                    <a:lstStyle/>
                    <a:p>
                      <a:r>
                        <a:rPr lang="en-US" sz="2000" dirty="0"/>
                        <a:t>Mostly refreshed</a:t>
                      </a:r>
                      <a:r>
                        <a:rPr lang="en-US" sz="2000" baseline="0" dirty="0"/>
                        <a:t> (non volatile)</a:t>
                      </a:r>
                      <a:endParaRPr lang="en-US" sz="2000" dirty="0"/>
                    </a:p>
                  </a:txBody>
                  <a:tcPr marL="68580" marR="68580"/>
                </a:tc>
                <a:extLst>
                  <a:ext uri="{0D108BD9-81ED-4DB2-BD59-A6C34878D82A}">
                    <a16:rowId xmlns:a16="http://schemas.microsoft.com/office/drawing/2014/main" val="10006"/>
                  </a:ext>
                </a:extLst>
              </a:tr>
              <a:tr h="370840">
                <a:tc>
                  <a:txBody>
                    <a:bodyPr/>
                    <a:lstStyle/>
                    <a:p>
                      <a:r>
                        <a:rPr lang="en-US" sz="2000" dirty="0"/>
                        <a:t>Data model</a:t>
                      </a:r>
                    </a:p>
                  </a:txBody>
                  <a:tcPr marL="68580" marR="68580"/>
                </a:tc>
                <a:tc>
                  <a:txBody>
                    <a:bodyPr/>
                    <a:lstStyle/>
                    <a:p>
                      <a:r>
                        <a:rPr lang="en-US" sz="2000" dirty="0"/>
                        <a:t>Relational</a:t>
                      </a:r>
                    </a:p>
                  </a:txBody>
                  <a:tcPr marL="68580" marR="68580"/>
                </a:tc>
                <a:tc>
                  <a:txBody>
                    <a:bodyPr/>
                    <a:lstStyle/>
                    <a:p>
                      <a:r>
                        <a:rPr lang="en-US" sz="2000" dirty="0"/>
                        <a:t>Relational</a:t>
                      </a:r>
                      <a:r>
                        <a:rPr lang="en-US" sz="2000" baseline="0" dirty="0"/>
                        <a:t> (star schemas) and multidimensional (data cubes)</a:t>
                      </a:r>
                      <a:endParaRPr lang="en-US" sz="2000" dirty="0"/>
                    </a:p>
                  </a:txBody>
                  <a:tcPr marL="68580" marR="6858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038486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06E8AF-2A60-495C-8CC8-2E2FC8A40B04}"/>
              </a:ext>
            </a:extLst>
          </p:cNvPr>
          <p:cNvSpPr>
            <a:spLocks noGrp="1"/>
          </p:cNvSpPr>
          <p:nvPr>
            <p:ph type="title"/>
          </p:nvPr>
        </p:nvSpPr>
        <p:spPr>
          <a:xfrm>
            <a:off x="581192" y="702156"/>
            <a:ext cx="11029616" cy="816251"/>
          </a:xfrm>
        </p:spPr>
        <p:txBody>
          <a:bodyPr/>
          <a:lstStyle/>
          <a:p>
            <a:pPr algn="ctr"/>
            <a:r>
              <a:rPr lang="en-US" dirty="0">
                <a:solidFill>
                  <a:srgbClr val="FFC000"/>
                </a:solidFill>
              </a:rPr>
              <a:t>Data Comparison</a:t>
            </a:r>
            <a:endParaRPr lang="ru-RU" dirty="0"/>
          </a:p>
        </p:txBody>
      </p:sp>
      <p:sp>
        <p:nvSpPr>
          <p:cNvPr id="3" name="Объект 2">
            <a:extLst>
              <a:ext uri="{FF2B5EF4-FFF2-40B4-BE49-F238E27FC236}">
                <a16:creationId xmlns:a16="http://schemas.microsoft.com/office/drawing/2014/main" id="{AAF0F06A-C576-4A46-87AC-780851F28A7D}"/>
              </a:ext>
            </a:extLst>
          </p:cNvPr>
          <p:cNvSpPr>
            <a:spLocks noGrp="1"/>
          </p:cNvSpPr>
          <p:nvPr>
            <p:ph idx="1"/>
          </p:nvPr>
        </p:nvSpPr>
        <p:spPr>
          <a:xfrm>
            <a:off x="581193" y="2054660"/>
            <a:ext cx="11029615" cy="4648143"/>
          </a:xfrm>
        </p:spPr>
        <p:txBody>
          <a:bodyPr>
            <a:normAutofit/>
          </a:bodyPr>
          <a:lstStyle/>
          <a:p>
            <a:r>
              <a:rPr lang="en-US" altLang="en-US" dirty="0"/>
              <a:t>Operational database vs. Data warehouse</a:t>
            </a:r>
          </a:p>
          <a:p>
            <a:r>
              <a:rPr lang="en-US" altLang="en-US" dirty="0"/>
              <a:t> - Currency: age of data</a:t>
            </a:r>
          </a:p>
          <a:p>
            <a:r>
              <a:rPr lang="en-US" altLang="en-US" dirty="0"/>
              <a:t> - Historical:</a:t>
            </a:r>
            <a:r>
              <a:rPr lang="en-US" altLang="en-US" baseline="0" dirty="0"/>
              <a:t> completed transactions; secondary data</a:t>
            </a:r>
            <a:endParaRPr lang="en-US" altLang="en-US" dirty="0"/>
          </a:p>
          <a:p>
            <a:r>
              <a:rPr lang="en-US" altLang="en-US" dirty="0"/>
              <a:t> - Detail level: DW do not need to identify individual transactions although details can be stored; typically both detailed and summary data are stored in a data warehouse</a:t>
            </a:r>
          </a:p>
          <a:p>
            <a:r>
              <a:rPr lang="en-US" altLang="en-US" dirty="0"/>
              <a:t> - Number of records processed (per request): operational database query typically returns few records; DW query may summarize thousands of records</a:t>
            </a:r>
          </a:p>
          <a:p>
            <a:r>
              <a:rPr lang="en-US" altLang="en-US" dirty="0"/>
              <a:t> - Normalization: normalization not important for DW because of lack of update</a:t>
            </a:r>
          </a:p>
          <a:p>
            <a:r>
              <a:rPr lang="en-US" altLang="en-US" dirty="0"/>
              <a:t> - Data model: new data model for DWs although relational implementation is generally used to implement the new data model</a:t>
            </a:r>
          </a:p>
          <a:p>
            <a:r>
              <a:rPr lang="en-US" altLang="en-US" dirty="0"/>
              <a:t> - Star schemas with materialized views for summary data are used in relational DBMSs</a:t>
            </a:r>
          </a:p>
          <a:p>
            <a:endParaRPr lang="ru-RU" dirty="0"/>
          </a:p>
        </p:txBody>
      </p:sp>
    </p:spTree>
    <p:extLst>
      <p:ext uri="{BB962C8B-B14F-4D97-AF65-F5344CB8AC3E}">
        <p14:creationId xmlns:p14="http://schemas.microsoft.com/office/powerpoint/2010/main" val="1291736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880660"/>
            <a:ext cx="11029616" cy="648796"/>
          </a:xfrm>
        </p:spPr>
        <p:txBody>
          <a:bodyPr/>
          <a:lstStyle/>
          <a:p>
            <a:pPr algn="ctr"/>
            <a:r>
              <a:rPr lang="en-US" dirty="0">
                <a:solidFill>
                  <a:srgbClr val="FFC000"/>
                </a:solidFill>
              </a:rPr>
              <a:t>Schema Comparison</a:t>
            </a:r>
          </a:p>
        </p:txBody>
      </p:sp>
      <p:sp>
        <p:nvSpPr>
          <p:cNvPr id="3" name="Content Placeholder 2"/>
          <p:cNvSpPr>
            <a:spLocks noGrp="1"/>
          </p:cNvSpPr>
          <p:nvPr>
            <p:ph sz="half" idx="1"/>
          </p:nvPr>
        </p:nvSpPr>
        <p:spPr>
          <a:xfrm>
            <a:off x="582915" y="2118946"/>
            <a:ext cx="5422390" cy="351357"/>
          </a:xfrm>
        </p:spPr>
        <p:txBody>
          <a:bodyPr>
            <a:normAutofit lnSpcReduction="10000"/>
          </a:bodyPr>
          <a:lstStyle/>
          <a:p>
            <a:pPr marL="0" indent="0" algn="ctr">
              <a:buNone/>
            </a:pPr>
            <a:r>
              <a:rPr lang="en-US" dirty="0"/>
              <a:t>Operational database</a:t>
            </a:r>
          </a:p>
        </p:txBody>
      </p:sp>
      <p:sp>
        <p:nvSpPr>
          <p:cNvPr id="4" name="Content Placeholder 3"/>
          <p:cNvSpPr>
            <a:spLocks noGrp="1"/>
          </p:cNvSpPr>
          <p:nvPr>
            <p:ph sz="half" idx="2"/>
          </p:nvPr>
        </p:nvSpPr>
        <p:spPr>
          <a:xfrm>
            <a:off x="5893078" y="2100970"/>
            <a:ext cx="5422392" cy="369333"/>
          </a:xfrm>
        </p:spPr>
        <p:txBody>
          <a:bodyPr>
            <a:normAutofit lnSpcReduction="10000"/>
          </a:bodyPr>
          <a:lstStyle/>
          <a:p>
            <a:pPr marL="0" indent="0" algn="ctr">
              <a:buNone/>
            </a:pPr>
            <a:r>
              <a:rPr lang="en-US" dirty="0"/>
              <a:t>Data warehouse</a:t>
            </a:r>
          </a:p>
        </p:txBody>
      </p:sp>
      <p:pic>
        <p:nvPicPr>
          <p:cNvPr id="12" name="Picture 11"/>
          <p:cNvPicPr>
            <a:picLocks noChangeAspect="1"/>
          </p:cNvPicPr>
          <p:nvPr/>
        </p:nvPicPr>
        <p:blipFill>
          <a:blip r:embed="rId4"/>
          <a:stretch>
            <a:fillRect/>
          </a:stretch>
        </p:blipFill>
        <p:spPr>
          <a:xfrm>
            <a:off x="1130291" y="2654969"/>
            <a:ext cx="3995616" cy="3749840"/>
          </a:xfrm>
          <a:prstGeom prst="rect">
            <a:avLst/>
          </a:prstGeom>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spPr>
      </p:pic>
      <p:sp>
        <p:nvSpPr>
          <p:cNvPr id="13" name="Rectangle 8"/>
          <p:cNvSpPr>
            <a:spLocks noChangeArrowheads="1"/>
          </p:cNvSpPr>
          <p:nvPr/>
        </p:nvSpPr>
        <p:spPr bwMode="auto">
          <a:xfrm>
            <a:off x="6481011" y="247030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p:cNvGraphicFramePr>
            <a:graphicFrameLocks noChangeAspect="1"/>
          </p:cNvGraphicFramePr>
          <p:nvPr>
            <p:extLst>
              <p:ext uri="{D42A27DB-BD31-4B8C-83A1-F6EECF244321}">
                <p14:modId xmlns:p14="http://schemas.microsoft.com/office/powerpoint/2010/main" val="1965423549"/>
              </p:ext>
            </p:extLst>
          </p:nvPr>
        </p:nvGraphicFramePr>
        <p:xfrm>
          <a:off x="6665742" y="2580705"/>
          <a:ext cx="4088944" cy="3750616"/>
        </p:xfrm>
        <a:graphic>
          <a:graphicData uri="http://schemas.openxmlformats.org/presentationml/2006/ole">
            <mc:AlternateContent xmlns:mc="http://schemas.openxmlformats.org/markup-compatibility/2006">
              <mc:Choice xmlns:v="urn:schemas-microsoft-com:vml" Requires="v">
                <p:oleObj spid="_x0000_s3084" name="Visio" r:id="rId5" imgW="4029033" imgH="2774790" progId="Visio.Drawing.11">
                  <p:embed/>
                </p:oleObj>
              </mc:Choice>
              <mc:Fallback>
                <p:oleObj name="Visio" r:id="rId5" imgW="4029033" imgH="2774790" progId="Visio.Drawing.11">
                  <p:embed/>
                  <p:pic>
                    <p:nvPicPr>
                      <p:cNvPr id="14"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65742" y="2580705"/>
                        <a:ext cx="4088944" cy="3750616"/>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p:spPr>
                  </p:pic>
                </p:oleObj>
              </mc:Fallback>
            </mc:AlternateContent>
          </a:graphicData>
        </a:graphic>
      </p:graphicFrame>
    </p:spTree>
    <p:extLst>
      <p:ext uri="{BB962C8B-B14F-4D97-AF65-F5344CB8AC3E}">
        <p14:creationId xmlns:p14="http://schemas.microsoft.com/office/powerpoint/2010/main" val="52689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6623" y="834213"/>
            <a:ext cx="8382000" cy="685800"/>
          </a:xfrm>
        </p:spPr>
        <p:txBody>
          <a:bodyPr/>
          <a:lstStyle/>
          <a:p>
            <a:pPr algn="ctr"/>
            <a:r>
              <a:rPr lang="en-US" dirty="0">
                <a:solidFill>
                  <a:srgbClr val="FFC000"/>
                </a:solidFill>
              </a:rPr>
              <a:t>Data warehouse structure</a:t>
            </a:r>
          </a:p>
        </p:txBody>
      </p:sp>
      <p:sp>
        <p:nvSpPr>
          <p:cNvPr id="3" name="TextBox 2"/>
          <p:cNvSpPr txBox="1"/>
          <p:nvPr/>
        </p:nvSpPr>
        <p:spPr>
          <a:xfrm>
            <a:off x="3069715" y="3930911"/>
            <a:ext cx="1874449" cy="400110"/>
          </a:xfrm>
          <a:prstGeom prst="rect">
            <a:avLst/>
          </a:prstGeom>
          <a:noFill/>
        </p:spPr>
        <p:txBody>
          <a:bodyPr wrap="square" rtlCol="0">
            <a:spAutoFit/>
          </a:bodyPr>
          <a:lstStyle/>
          <a:p>
            <a:r>
              <a:rPr lang="en-US" sz="2000" dirty="0"/>
              <a:t>Architectures</a:t>
            </a:r>
          </a:p>
        </p:txBody>
      </p:sp>
      <p:sp>
        <p:nvSpPr>
          <p:cNvPr id="10" name="TextBox 9"/>
          <p:cNvSpPr txBox="1"/>
          <p:nvPr/>
        </p:nvSpPr>
        <p:spPr>
          <a:xfrm>
            <a:off x="6096000" y="4038997"/>
            <a:ext cx="2687505" cy="400110"/>
          </a:xfrm>
          <a:prstGeom prst="rect">
            <a:avLst/>
          </a:prstGeom>
          <a:noFill/>
        </p:spPr>
        <p:txBody>
          <a:bodyPr wrap="square" rtlCol="0">
            <a:spAutoFit/>
          </a:bodyPr>
          <a:lstStyle/>
          <a:p>
            <a:r>
              <a:rPr lang="en-US" sz="2000" dirty="0"/>
              <a:t>Pivot Table Manipulation</a:t>
            </a:r>
          </a:p>
        </p:txBody>
      </p:sp>
      <p:sp>
        <p:nvSpPr>
          <p:cNvPr id="11" name="TextBox 10"/>
          <p:cNvSpPr txBox="1"/>
          <p:nvPr/>
        </p:nvSpPr>
        <p:spPr>
          <a:xfrm>
            <a:off x="2947392" y="6454414"/>
            <a:ext cx="2119097" cy="400110"/>
          </a:xfrm>
          <a:prstGeom prst="rect">
            <a:avLst/>
          </a:prstGeom>
          <a:noFill/>
        </p:spPr>
        <p:txBody>
          <a:bodyPr wrap="square" rtlCol="0">
            <a:spAutoFit/>
          </a:bodyPr>
          <a:lstStyle/>
          <a:p>
            <a:r>
              <a:rPr lang="en-US" sz="2000" dirty="0"/>
              <a:t>Schema Design</a:t>
            </a:r>
          </a:p>
        </p:txBody>
      </p:sp>
      <p:sp>
        <p:nvSpPr>
          <p:cNvPr id="12" name="TextBox 11"/>
          <p:cNvSpPr txBox="1"/>
          <p:nvPr/>
        </p:nvSpPr>
        <p:spPr>
          <a:xfrm>
            <a:off x="6557442" y="6457890"/>
            <a:ext cx="2397221" cy="400110"/>
          </a:xfrm>
          <a:prstGeom prst="rect">
            <a:avLst/>
          </a:prstGeom>
          <a:noFill/>
        </p:spPr>
        <p:txBody>
          <a:bodyPr wrap="square" rtlCol="0">
            <a:spAutoFit/>
          </a:bodyPr>
          <a:lstStyle/>
          <a:p>
            <a:r>
              <a:rPr lang="en-US" sz="2000" dirty="0"/>
              <a:t>Data Integration</a:t>
            </a:r>
          </a:p>
        </p:txBody>
      </p:sp>
      <p:graphicFrame>
        <p:nvGraphicFramePr>
          <p:cNvPr id="9" name="Object 8"/>
          <p:cNvGraphicFramePr>
            <a:graphicFrameLocks noChangeAspect="1"/>
          </p:cNvGraphicFramePr>
          <p:nvPr>
            <p:extLst>
              <p:ext uri="{D42A27DB-BD31-4B8C-83A1-F6EECF244321}">
                <p14:modId xmlns:p14="http://schemas.microsoft.com/office/powerpoint/2010/main" val="1881756035"/>
              </p:ext>
            </p:extLst>
          </p:nvPr>
        </p:nvGraphicFramePr>
        <p:xfrm>
          <a:off x="2720281" y="1924438"/>
          <a:ext cx="2328672" cy="2027921"/>
        </p:xfrm>
        <a:graphic>
          <a:graphicData uri="http://schemas.openxmlformats.org/presentationml/2006/ole">
            <mc:AlternateContent xmlns:mc="http://schemas.openxmlformats.org/markup-compatibility/2006">
              <mc:Choice xmlns:v="urn:schemas-microsoft-com:vml" Requires="v">
                <p:oleObj spid="_x0000_s1036" name="Visio" r:id="rId4" imgW="5427781" imgH="3157380" progId="Visio.Drawing.11">
                  <p:embed/>
                </p:oleObj>
              </mc:Choice>
              <mc:Fallback>
                <p:oleObj name="Visio" r:id="rId4" imgW="5427781" imgH="3157380" progId="Visio.Drawing.11">
                  <p:embed/>
                  <p:pic>
                    <p:nvPicPr>
                      <p:cNvPr id="9"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0281" y="1924438"/>
                        <a:ext cx="2328672" cy="2027921"/>
                      </a:xfrm>
                      <a:prstGeom prst="rect">
                        <a:avLst/>
                      </a:prstGeom>
                      <a:noFill/>
                    </p:spPr>
                  </p:pic>
                </p:oleObj>
              </mc:Fallback>
            </mc:AlternateContent>
          </a:graphicData>
        </a:graphic>
      </p:graphicFrame>
      <p:pic>
        <p:nvPicPr>
          <p:cNvPr id="13" name="Picture 12" descr="C:\Users\Training\Desktop\Untitled.png"/>
          <p:cNvPicPr/>
          <p:nvPr/>
        </p:nvPicPr>
        <p:blipFill>
          <a:blip r:embed="rId6" cstate="print"/>
          <a:srcRect/>
          <a:stretch>
            <a:fillRect/>
          </a:stretch>
        </p:blipFill>
        <p:spPr bwMode="auto">
          <a:xfrm>
            <a:off x="6193048" y="1906394"/>
            <a:ext cx="2761615" cy="2190623"/>
          </a:xfrm>
          <a:prstGeom prst="rect">
            <a:avLst/>
          </a:prstGeom>
          <a:noFill/>
        </p:spPr>
      </p:pic>
      <p:pic>
        <p:nvPicPr>
          <p:cNvPr id="14" name="Content Placeholder 3"/>
          <p:cNvPicPr/>
          <p:nvPr/>
        </p:nvPicPr>
        <p:blipFill>
          <a:blip r:embed="rId7"/>
          <a:stretch>
            <a:fillRect/>
          </a:stretch>
        </p:blipFill>
        <p:spPr bwMode="auto">
          <a:xfrm>
            <a:off x="2713141" y="4471266"/>
            <a:ext cx="2524506" cy="1986246"/>
          </a:xfrm>
          <a:prstGeom prst="rect">
            <a:avLst/>
          </a:prstGeom>
          <a:noFill/>
          <a:ln w="9525">
            <a:noFill/>
            <a:miter lim="800000"/>
            <a:headEnd/>
            <a:tailEnd/>
          </a:ln>
        </p:spPr>
      </p:pic>
      <p:pic>
        <p:nvPicPr>
          <p:cNvPr id="15" name="Picture 14"/>
          <p:cNvPicPr/>
          <p:nvPr/>
        </p:nvPicPr>
        <p:blipFill>
          <a:blip r:embed="rId8"/>
          <a:stretch>
            <a:fillRect/>
          </a:stretch>
        </p:blipFill>
        <p:spPr>
          <a:xfrm>
            <a:off x="6386284" y="4482935"/>
            <a:ext cx="2397221" cy="1989147"/>
          </a:xfrm>
          <a:prstGeom prst="rect">
            <a:avLst/>
          </a:prstGeom>
        </p:spPr>
      </p:pic>
    </p:spTree>
    <p:extLst>
      <p:ext uri="{BB962C8B-B14F-4D97-AF65-F5344CB8AC3E}">
        <p14:creationId xmlns:p14="http://schemas.microsoft.com/office/powerpoint/2010/main" val="3316298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52490"/>
            <a:ext cx="11029616" cy="765917"/>
          </a:xfrm>
        </p:spPr>
        <p:txBody>
          <a:bodyPr/>
          <a:lstStyle/>
          <a:p>
            <a:pPr algn="ctr"/>
            <a:r>
              <a:rPr lang="en-US" dirty="0">
                <a:solidFill>
                  <a:srgbClr val="FFC000"/>
                </a:solidFill>
              </a:rPr>
              <a:t>Modules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1535693"/>
              </p:ext>
            </p:extLst>
          </p:nvPr>
        </p:nvGraphicFramePr>
        <p:xfrm>
          <a:off x="2552490" y="1938556"/>
          <a:ext cx="5888736" cy="5074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827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60796ACB-64A0-44C3-A02E-FE277DEF3AB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D484B4F6-0400-4E99-A412-D79FA7EF7D6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BD9C3D0B-9392-465F-9520-E3C5255FC41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26BA0AC3-BBEA-4841-8C4E-2AED00ADB5B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820A4D5-4B77-48BB-8DE7-236A4CB3E46D}"/>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25988677-A997-4D2A-BB81-29778BB78B9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1832BACC-DED9-47F7-9B7C-764DED19B87B}"/>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C1711C0C-C87C-463F-A282-96994E94BB20}"/>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E59DD776-6325-4A8D-B277-3F6F5B852365}"/>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45A0783A-DDF0-4E2D-9975-72645C8A63C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62659"/>
            <a:ext cx="11029616" cy="769839"/>
          </a:xfrm>
        </p:spPr>
        <p:txBody>
          <a:bodyPr/>
          <a:lstStyle/>
          <a:p>
            <a:pPr algn="ctr"/>
            <a:r>
              <a:rPr lang="en-US" dirty="0">
                <a:solidFill>
                  <a:srgbClr val="FFC000"/>
                </a:solidFill>
              </a:rPr>
              <a:t>Schemes</a:t>
            </a:r>
          </a:p>
        </p:txBody>
      </p:sp>
      <p:pic>
        <p:nvPicPr>
          <p:cNvPr id="5" name="Picture 4" descr="Figure###.png"/>
          <p:cNvPicPr/>
          <p:nvPr/>
        </p:nvPicPr>
        <p:blipFill>
          <a:blip r:embed="rId3" cstate="print"/>
          <a:stretch>
            <a:fillRect/>
          </a:stretch>
        </p:blipFill>
        <p:spPr>
          <a:xfrm>
            <a:off x="3714193" y="4250783"/>
            <a:ext cx="4913217" cy="2364619"/>
          </a:xfrm>
          <a:prstGeom prst="rect">
            <a:avLst/>
          </a:prstGeom>
        </p:spPr>
      </p:pic>
      <p:sp>
        <p:nvSpPr>
          <p:cNvPr id="3" name="Rectangle 2"/>
          <p:cNvSpPr>
            <a:spLocks noChangeArrowheads="1"/>
          </p:cNvSpPr>
          <p:nvPr/>
        </p:nvSpPr>
        <p:spPr bwMode="auto">
          <a:xfrm>
            <a:off x="-377952" y="113491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262" y="1972376"/>
            <a:ext cx="4493593" cy="2043653"/>
          </a:xfrm>
          <a:prstGeom prst="rect">
            <a:avLst/>
          </a:prstGeom>
          <a:solidFill>
            <a:srgbClr val="FFFFFF"/>
          </a:solidFill>
          <a:ln w="12700" cap="rnd">
            <a:solidFill>
              <a:srgbClr val="000000"/>
            </a:solidFill>
            <a:round/>
            <a:headEnd/>
            <a:tailEnd/>
          </a:ln>
        </p:spPr>
      </p:pic>
      <p:graphicFrame>
        <p:nvGraphicFramePr>
          <p:cNvPr id="8" name="Diagram 7"/>
          <p:cNvGraphicFramePr/>
          <p:nvPr>
            <p:extLst>
              <p:ext uri="{D42A27DB-BD31-4B8C-83A1-F6EECF244321}">
                <p14:modId xmlns:p14="http://schemas.microsoft.com/office/powerpoint/2010/main" val="30305142"/>
              </p:ext>
            </p:extLst>
          </p:nvPr>
        </p:nvGraphicFramePr>
        <p:xfrm>
          <a:off x="7741248" y="1581912"/>
          <a:ext cx="3547872" cy="369417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TextBox 6"/>
          <p:cNvSpPr txBox="1"/>
          <p:nvPr/>
        </p:nvSpPr>
        <p:spPr>
          <a:xfrm>
            <a:off x="629617" y="4125946"/>
            <a:ext cx="3084576" cy="400110"/>
          </a:xfrm>
          <a:prstGeom prst="rect">
            <a:avLst/>
          </a:prstGeom>
          <a:noFill/>
        </p:spPr>
        <p:txBody>
          <a:bodyPr wrap="square" rtlCol="0">
            <a:spAutoFit/>
          </a:bodyPr>
          <a:lstStyle/>
          <a:p>
            <a:r>
              <a:rPr lang="en-US" sz="2000" dirty="0"/>
              <a:t>Pivot Table Manipulation</a:t>
            </a:r>
          </a:p>
        </p:txBody>
      </p:sp>
      <p:sp>
        <p:nvSpPr>
          <p:cNvPr id="9" name="TextBox 8"/>
          <p:cNvSpPr txBox="1"/>
          <p:nvPr/>
        </p:nvSpPr>
        <p:spPr>
          <a:xfrm>
            <a:off x="8754305" y="4875978"/>
            <a:ext cx="2407919" cy="400110"/>
          </a:xfrm>
          <a:prstGeom prst="rect">
            <a:avLst/>
          </a:prstGeom>
          <a:noFill/>
        </p:spPr>
        <p:txBody>
          <a:bodyPr wrap="square" rtlCol="0">
            <a:spAutoFit/>
          </a:bodyPr>
          <a:lstStyle/>
          <a:p>
            <a:r>
              <a:rPr lang="en-US" sz="2000" dirty="0"/>
              <a:t>Schema Integration</a:t>
            </a:r>
          </a:p>
        </p:txBody>
      </p:sp>
      <p:sp>
        <p:nvSpPr>
          <p:cNvPr id="10" name="TextBox 9"/>
          <p:cNvSpPr txBox="1"/>
          <p:nvPr/>
        </p:nvSpPr>
        <p:spPr>
          <a:xfrm>
            <a:off x="4161860" y="6311988"/>
            <a:ext cx="3161617" cy="400110"/>
          </a:xfrm>
          <a:prstGeom prst="rect">
            <a:avLst/>
          </a:prstGeom>
          <a:noFill/>
        </p:spPr>
        <p:txBody>
          <a:bodyPr wrap="square" rtlCol="0">
            <a:spAutoFit/>
          </a:bodyPr>
          <a:lstStyle/>
          <a:p>
            <a:r>
              <a:rPr lang="en-US" sz="2000" dirty="0"/>
              <a:t>Data Integration Workflow</a:t>
            </a:r>
          </a:p>
        </p:txBody>
      </p:sp>
    </p:spTree>
    <p:extLst>
      <p:ext uri="{BB962C8B-B14F-4D97-AF65-F5344CB8AC3E}">
        <p14:creationId xmlns:p14="http://schemas.microsoft.com/office/powerpoint/2010/main" val="85806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7"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4628" y="3566620"/>
            <a:ext cx="2740427" cy="918043"/>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19800" y="2006729"/>
            <a:ext cx="3415759" cy="1209471"/>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93028" y="2132604"/>
            <a:ext cx="3217939" cy="957720"/>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01976" y="5089781"/>
            <a:ext cx="2908991" cy="1463419"/>
          </a:xfrm>
          <a:prstGeom prst="rect">
            <a:avLst/>
          </a:prstGeom>
        </p:spPr>
      </p:pic>
      <p:sp>
        <p:nvSpPr>
          <p:cNvPr id="7" name="Title 1"/>
          <p:cNvSpPr>
            <a:spLocks noGrp="1"/>
          </p:cNvSpPr>
          <p:nvPr>
            <p:ph type="title"/>
          </p:nvPr>
        </p:nvSpPr>
        <p:spPr>
          <a:xfrm>
            <a:off x="1053559" y="841686"/>
            <a:ext cx="8382000" cy="685800"/>
          </a:xfrm>
        </p:spPr>
        <p:txBody>
          <a:bodyPr/>
          <a:lstStyle/>
          <a:p>
            <a:pPr algn="ctr"/>
            <a:r>
              <a:rPr lang="en-US" dirty="0">
                <a:solidFill>
                  <a:srgbClr val="FFC000"/>
                </a:solidFill>
              </a:rPr>
              <a:t>Tools</a:t>
            </a: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64740" y="5343671"/>
            <a:ext cx="1619250" cy="1095375"/>
          </a:xfrm>
          <a:prstGeom prst="rect">
            <a:avLst/>
          </a:prstGeom>
        </p:spPr>
      </p:pic>
      <p:pic>
        <p:nvPicPr>
          <p:cNvPr id="2052" name="Picture 4" descr="Image result for webpivottable logo">
            <a:extLst>
              <a:ext uri="{FF2B5EF4-FFF2-40B4-BE49-F238E27FC236}">
                <a16:creationId xmlns:a16="http://schemas.microsoft.com/office/drawing/2014/main" id="{AB170DAB-5BEA-438E-AB8A-7EAE8F12715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26814" y="3531184"/>
            <a:ext cx="2908714" cy="1631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95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E0AA23-C737-44B8-A2DE-9F4BCE038D8A}"/>
              </a:ext>
            </a:extLst>
          </p:cNvPr>
          <p:cNvSpPr>
            <a:spLocks noGrp="1"/>
          </p:cNvSpPr>
          <p:nvPr>
            <p:ph type="title"/>
          </p:nvPr>
        </p:nvSpPr>
        <p:spPr>
          <a:xfrm>
            <a:off x="581192" y="702156"/>
            <a:ext cx="11029616" cy="807862"/>
          </a:xfrm>
        </p:spPr>
        <p:txBody>
          <a:bodyPr/>
          <a:lstStyle/>
          <a:p>
            <a:pPr algn="ctr"/>
            <a:r>
              <a:rPr lang="en-US" sz="2800" dirty="0">
                <a:solidFill>
                  <a:srgbClr val="FFC000"/>
                </a:solidFill>
              </a:rPr>
              <a:t>Decision Making Hierarchy</a:t>
            </a:r>
            <a:endParaRPr lang="ru-RU" dirty="0">
              <a:solidFill>
                <a:srgbClr val="FFC000"/>
              </a:solidFill>
            </a:endParaRPr>
          </a:p>
        </p:txBody>
      </p:sp>
      <p:sp>
        <p:nvSpPr>
          <p:cNvPr id="3" name="Объект 2">
            <a:extLst>
              <a:ext uri="{FF2B5EF4-FFF2-40B4-BE49-F238E27FC236}">
                <a16:creationId xmlns:a16="http://schemas.microsoft.com/office/drawing/2014/main" id="{332F7253-590B-4E06-8032-89681D0574D0}"/>
              </a:ext>
            </a:extLst>
          </p:cNvPr>
          <p:cNvSpPr>
            <a:spLocks noGrp="1"/>
          </p:cNvSpPr>
          <p:nvPr>
            <p:ph idx="1"/>
          </p:nvPr>
        </p:nvSpPr>
        <p:spPr/>
        <p:txBody>
          <a:bodyPr/>
          <a:lstStyle/>
          <a:p>
            <a:r>
              <a:rPr lang="en-US" dirty="0">
                <a:cs typeface="Times New Roman" pitchFamily="18" charset="0"/>
              </a:rPr>
              <a:t>Lower-level management deals with short-term problems related to individual transactions. Periodic summaries of operational databases and exception reports assist operational management. </a:t>
            </a:r>
          </a:p>
          <a:p>
            <a:r>
              <a:rPr lang="en-US" dirty="0">
                <a:cs typeface="Times New Roman" pitchFamily="18" charset="0"/>
              </a:rPr>
              <a:t>Middle management relies on summarized data that are integrated across operational databases. Middle management may want to integrate data across different departments, manufacturing plants, and retail stores. </a:t>
            </a:r>
          </a:p>
          <a:p>
            <a:r>
              <a:rPr lang="en-US" dirty="0">
                <a:cs typeface="Times New Roman" pitchFamily="18" charset="0"/>
              </a:rPr>
              <a:t>Top management relies on the results of middle management analysis and external data sources. Top management needs to integrate data so that customers, products, suppliers, and other important entities can be tracked across the entire organization. </a:t>
            </a:r>
          </a:p>
          <a:p>
            <a:r>
              <a:rPr lang="en-US" dirty="0">
                <a:cs typeface="Times New Roman" pitchFamily="18" charset="0"/>
              </a:rPr>
              <a:t>In addition, external data must be summarized and then integrated with internal data.</a:t>
            </a:r>
            <a:r>
              <a:rPr lang="en-US" dirty="0"/>
              <a:t> </a:t>
            </a:r>
          </a:p>
          <a:p>
            <a:endParaRPr lang="ru-RU" dirty="0"/>
          </a:p>
        </p:txBody>
      </p:sp>
    </p:spTree>
    <p:extLst>
      <p:ext uri="{BB962C8B-B14F-4D97-AF65-F5344CB8AC3E}">
        <p14:creationId xmlns:p14="http://schemas.microsoft.com/office/powerpoint/2010/main" val="2675699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0786BF-F0CD-4E5C-9868-087105FA62EE}"/>
              </a:ext>
            </a:extLst>
          </p:cNvPr>
          <p:cNvSpPr>
            <a:spLocks noGrp="1"/>
          </p:cNvSpPr>
          <p:nvPr>
            <p:ph type="title"/>
          </p:nvPr>
        </p:nvSpPr>
        <p:spPr>
          <a:xfrm>
            <a:off x="581192" y="702156"/>
            <a:ext cx="11029616" cy="833029"/>
          </a:xfrm>
        </p:spPr>
        <p:txBody>
          <a:bodyPr/>
          <a:lstStyle/>
          <a:p>
            <a:pPr algn="ctr"/>
            <a:r>
              <a:rPr lang="en-US" sz="2800" dirty="0">
                <a:solidFill>
                  <a:srgbClr val="FFC000"/>
                </a:solidFill>
              </a:rPr>
              <a:t>Decision Making Hierarchy</a:t>
            </a:r>
            <a:endParaRPr lang="ru-RU" dirty="0"/>
          </a:p>
        </p:txBody>
      </p:sp>
      <p:graphicFrame>
        <p:nvGraphicFramePr>
          <p:cNvPr id="6" name="Object 7">
            <a:extLst>
              <a:ext uri="{FF2B5EF4-FFF2-40B4-BE49-F238E27FC236}">
                <a16:creationId xmlns:a16="http://schemas.microsoft.com/office/drawing/2014/main" id="{E10D2861-F78D-431C-ADF0-7EE01467F733}"/>
              </a:ext>
            </a:extLst>
          </p:cNvPr>
          <p:cNvGraphicFramePr>
            <a:graphicFrameLocks noChangeAspect="1"/>
          </p:cNvGraphicFramePr>
          <p:nvPr>
            <p:extLst>
              <p:ext uri="{D42A27DB-BD31-4B8C-83A1-F6EECF244321}">
                <p14:modId xmlns:p14="http://schemas.microsoft.com/office/powerpoint/2010/main" val="967237842"/>
              </p:ext>
            </p:extLst>
          </p:nvPr>
        </p:nvGraphicFramePr>
        <p:xfrm>
          <a:off x="985514" y="3269654"/>
          <a:ext cx="4716463" cy="2606675"/>
        </p:xfrm>
        <a:graphic>
          <a:graphicData uri="http://schemas.openxmlformats.org/presentationml/2006/ole">
            <mc:AlternateContent xmlns:mc="http://schemas.openxmlformats.org/markup-compatibility/2006">
              <mc:Choice xmlns:v="urn:schemas-microsoft-com:vml" Requires="v">
                <p:oleObj spid="_x0000_s2059" name="Visio" r:id="rId3" imgW="3552788" imgH="2019330" progId="Visio.Drawing.11">
                  <p:embed/>
                </p:oleObj>
              </mc:Choice>
              <mc:Fallback>
                <p:oleObj name="Visio" r:id="rId3" imgW="3552788" imgH="2019330" progId="Visio.Drawing.11">
                  <p:embed/>
                  <p:pic>
                    <p:nvPicPr>
                      <p:cNvPr id="5123" name="Object 7"/>
                      <p:cNvPicPr>
                        <a:picLocks noChangeAspect="1" noChangeArrowheads="1"/>
                      </p:cNvPicPr>
                      <p:nvPr/>
                    </p:nvPicPr>
                    <p:blipFill>
                      <a:blip r:embed="rId4"/>
                      <a:srcRect/>
                      <a:stretch>
                        <a:fillRect/>
                      </a:stretch>
                    </p:blipFill>
                    <p:spPr bwMode="auto">
                      <a:xfrm>
                        <a:off x="985514" y="3269654"/>
                        <a:ext cx="4716463" cy="260667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noFill/>
                      </a:ln>
                      <a:effectLst/>
                    </p:spPr>
                  </p:pic>
                </p:oleObj>
              </mc:Fallback>
            </mc:AlternateContent>
          </a:graphicData>
        </a:graphic>
      </p:graphicFrame>
      <p:sp>
        <p:nvSpPr>
          <p:cNvPr id="7" name="TextBox 6">
            <a:extLst>
              <a:ext uri="{FF2B5EF4-FFF2-40B4-BE49-F238E27FC236}">
                <a16:creationId xmlns:a16="http://schemas.microsoft.com/office/drawing/2014/main" id="{6A9889C8-4882-4C4F-B538-F53CD345ADEB}"/>
              </a:ext>
            </a:extLst>
          </p:cNvPr>
          <p:cNvSpPr txBox="1"/>
          <p:nvPr/>
        </p:nvSpPr>
        <p:spPr>
          <a:xfrm>
            <a:off x="1705446" y="2399505"/>
            <a:ext cx="3276600" cy="400110"/>
          </a:xfrm>
          <a:prstGeom prst="rect">
            <a:avLst/>
          </a:prstGeom>
          <a:noFill/>
        </p:spPr>
        <p:txBody>
          <a:bodyPr wrap="square" rtlCol="0">
            <a:spAutoFit/>
          </a:bodyPr>
          <a:lstStyle/>
          <a:p>
            <a:pPr defTabSz="914400"/>
            <a:r>
              <a:rPr lang="en-US" sz="2000" dirty="0">
                <a:solidFill>
                  <a:srgbClr val="000000"/>
                </a:solidFill>
                <a:latin typeface="Arial"/>
                <a:ea typeface="ＭＳ Ｐゴシック"/>
              </a:rPr>
              <a:t>Decision making hierarchy</a:t>
            </a:r>
          </a:p>
        </p:txBody>
      </p:sp>
      <p:sp>
        <p:nvSpPr>
          <p:cNvPr id="8" name="TextBox 7">
            <a:extLst>
              <a:ext uri="{FF2B5EF4-FFF2-40B4-BE49-F238E27FC236}">
                <a16:creationId xmlns:a16="http://schemas.microsoft.com/office/drawing/2014/main" id="{C6D04238-073C-446A-A162-99BC196DCBED}"/>
              </a:ext>
            </a:extLst>
          </p:cNvPr>
          <p:cNvSpPr txBox="1"/>
          <p:nvPr/>
        </p:nvSpPr>
        <p:spPr>
          <a:xfrm>
            <a:off x="7910249" y="2399505"/>
            <a:ext cx="2107474" cy="400110"/>
          </a:xfrm>
          <a:prstGeom prst="rect">
            <a:avLst/>
          </a:prstGeom>
          <a:noFill/>
        </p:spPr>
        <p:txBody>
          <a:bodyPr wrap="square" rtlCol="0">
            <a:spAutoFit/>
          </a:bodyPr>
          <a:lstStyle/>
          <a:p>
            <a:r>
              <a:rPr lang="en-US" sz="2000" dirty="0"/>
              <a:t>Typical decisions</a:t>
            </a:r>
          </a:p>
        </p:txBody>
      </p:sp>
      <p:sp>
        <p:nvSpPr>
          <p:cNvPr id="9" name="Rectangle 3">
            <a:extLst>
              <a:ext uri="{FF2B5EF4-FFF2-40B4-BE49-F238E27FC236}">
                <a16:creationId xmlns:a16="http://schemas.microsoft.com/office/drawing/2014/main" id="{E494CFEA-FEFB-40C9-A329-840EFCAD4A89}"/>
              </a:ext>
            </a:extLst>
          </p:cNvPr>
          <p:cNvSpPr/>
          <p:nvPr/>
        </p:nvSpPr>
        <p:spPr bwMode="auto">
          <a:xfrm>
            <a:off x="7479484" y="3236352"/>
            <a:ext cx="2667000" cy="260667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27" charset="0"/>
              <a:ea typeface="ＭＳ Ｐゴシック" pitchFamily="127" charset="-128"/>
              <a:cs typeface="ＭＳ Ｐゴシック" pitchFamily="127" charset="-128"/>
            </a:endParaRPr>
          </a:p>
        </p:txBody>
      </p:sp>
      <p:sp>
        <p:nvSpPr>
          <p:cNvPr id="10" name="TextBox 9">
            <a:extLst>
              <a:ext uri="{FF2B5EF4-FFF2-40B4-BE49-F238E27FC236}">
                <a16:creationId xmlns:a16="http://schemas.microsoft.com/office/drawing/2014/main" id="{A8264EC5-AD87-421E-A343-EDBBF6B4E84F}"/>
              </a:ext>
            </a:extLst>
          </p:cNvPr>
          <p:cNvSpPr txBox="1"/>
          <p:nvPr/>
        </p:nvSpPr>
        <p:spPr>
          <a:xfrm>
            <a:off x="7630486" y="3340769"/>
            <a:ext cx="2387237" cy="646331"/>
          </a:xfrm>
          <a:prstGeom prst="rect">
            <a:avLst/>
          </a:prstGeom>
          <a:noFill/>
        </p:spPr>
        <p:txBody>
          <a:bodyPr wrap="square" rtlCol="0">
            <a:spAutoFit/>
          </a:bodyPr>
          <a:lstStyle/>
          <a:p>
            <a:r>
              <a:rPr lang="en-US" dirty="0"/>
              <a:t>Identify new markets, choose store locations</a:t>
            </a:r>
          </a:p>
        </p:txBody>
      </p:sp>
      <p:sp>
        <p:nvSpPr>
          <p:cNvPr id="11" name="TextBox 10">
            <a:extLst>
              <a:ext uri="{FF2B5EF4-FFF2-40B4-BE49-F238E27FC236}">
                <a16:creationId xmlns:a16="http://schemas.microsoft.com/office/drawing/2014/main" id="{DFA34D66-689B-4684-B475-C146FB3E7AC5}"/>
              </a:ext>
            </a:extLst>
          </p:cNvPr>
          <p:cNvSpPr txBox="1"/>
          <p:nvPr/>
        </p:nvSpPr>
        <p:spPr>
          <a:xfrm>
            <a:off x="7630486" y="4100671"/>
            <a:ext cx="2387237" cy="646331"/>
          </a:xfrm>
          <a:prstGeom prst="rect">
            <a:avLst/>
          </a:prstGeom>
          <a:noFill/>
        </p:spPr>
        <p:txBody>
          <a:bodyPr wrap="square" rtlCol="0">
            <a:spAutoFit/>
          </a:bodyPr>
          <a:lstStyle/>
          <a:p>
            <a:r>
              <a:rPr lang="en-US" dirty="0"/>
              <a:t>Choose suppliers, forecast sales</a:t>
            </a:r>
          </a:p>
        </p:txBody>
      </p:sp>
      <p:sp>
        <p:nvSpPr>
          <p:cNvPr id="12" name="TextBox 11">
            <a:extLst>
              <a:ext uri="{FF2B5EF4-FFF2-40B4-BE49-F238E27FC236}">
                <a16:creationId xmlns:a16="http://schemas.microsoft.com/office/drawing/2014/main" id="{0FACC459-5266-4DD3-AB3C-C467EDA0FC87}"/>
              </a:ext>
            </a:extLst>
          </p:cNvPr>
          <p:cNvSpPr txBox="1"/>
          <p:nvPr/>
        </p:nvSpPr>
        <p:spPr>
          <a:xfrm>
            <a:off x="7630486" y="4930316"/>
            <a:ext cx="2387237" cy="646331"/>
          </a:xfrm>
          <a:prstGeom prst="rect">
            <a:avLst/>
          </a:prstGeom>
          <a:noFill/>
        </p:spPr>
        <p:txBody>
          <a:bodyPr wrap="square" rtlCol="0">
            <a:spAutoFit/>
          </a:bodyPr>
          <a:lstStyle/>
          <a:p>
            <a:r>
              <a:rPr lang="en-US" dirty="0"/>
              <a:t>Resolve order delays, schedule employees</a:t>
            </a:r>
          </a:p>
        </p:txBody>
      </p:sp>
    </p:spTree>
    <p:extLst>
      <p:ext uri="{BB962C8B-B14F-4D97-AF65-F5344CB8AC3E}">
        <p14:creationId xmlns:p14="http://schemas.microsoft.com/office/powerpoint/2010/main" val="280982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60B02D-4CA1-44C4-B9B1-E3D04AB6F93A}"/>
              </a:ext>
            </a:extLst>
          </p:cNvPr>
          <p:cNvSpPr>
            <a:spLocks noGrp="1"/>
          </p:cNvSpPr>
          <p:nvPr>
            <p:ph type="title"/>
          </p:nvPr>
        </p:nvSpPr>
        <p:spPr>
          <a:xfrm>
            <a:off x="581192" y="702156"/>
            <a:ext cx="11029616" cy="858196"/>
          </a:xfrm>
        </p:spPr>
        <p:txBody>
          <a:bodyPr/>
          <a:lstStyle/>
          <a:p>
            <a:pPr algn="ctr"/>
            <a:r>
              <a:rPr lang="en-US" dirty="0">
                <a:solidFill>
                  <a:srgbClr val="FFC000"/>
                </a:solidFill>
              </a:rPr>
              <a:t>Technology and Deployment Limitations</a:t>
            </a:r>
            <a:endParaRPr lang="ru-RU" dirty="0"/>
          </a:p>
        </p:txBody>
      </p:sp>
      <p:sp>
        <p:nvSpPr>
          <p:cNvPr id="3" name="Объект 2">
            <a:extLst>
              <a:ext uri="{FF2B5EF4-FFF2-40B4-BE49-F238E27FC236}">
                <a16:creationId xmlns:a16="http://schemas.microsoft.com/office/drawing/2014/main" id="{93B09BDA-9960-4E7F-BAC0-5031E62E24B9}"/>
              </a:ext>
            </a:extLst>
          </p:cNvPr>
          <p:cNvSpPr>
            <a:spLocks noGrp="1"/>
          </p:cNvSpPr>
          <p:nvPr>
            <p:ph idx="1"/>
          </p:nvPr>
        </p:nvSpPr>
        <p:spPr>
          <a:xfrm>
            <a:off x="581193" y="1802990"/>
            <a:ext cx="11029615" cy="5055010"/>
          </a:xfrm>
        </p:spPr>
        <p:txBody>
          <a:bodyPr>
            <a:normAutofit fontScale="47500" lnSpcReduction="20000"/>
          </a:bodyPr>
          <a:lstStyle/>
          <a:p>
            <a:pPr eaLnBrk="1" hangingPunct="1"/>
            <a:r>
              <a:rPr lang="en-US" altLang="en-US" sz="2900" dirty="0"/>
              <a:t>The limitations were a combination of inadequacy of database technology</a:t>
            </a:r>
            <a:r>
              <a:rPr lang="en-US" altLang="en-US" sz="2900" baseline="0" dirty="0"/>
              <a:t> and deployment limitations.</a:t>
            </a:r>
          </a:p>
          <a:p>
            <a:pPr eaLnBrk="1" hangingPunct="1"/>
            <a:r>
              <a:rPr lang="en-US" altLang="en-US" sz="2900" dirty="0"/>
              <a:t>Missing features for summary data</a:t>
            </a:r>
          </a:p>
          <a:p>
            <a:pPr eaLnBrk="1" hangingPunct="1">
              <a:buFontTx/>
              <a:buChar char="-"/>
            </a:pPr>
            <a:r>
              <a:rPr lang="en-US" altLang="en-US" sz="2900" dirty="0"/>
              <a:t> Storage and optimization techniques for summary queries</a:t>
            </a:r>
          </a:p>
          <a:p>
            <a:pPr eaLnBrk="1" hangingPunct="1">
              <a:buFontTx/>
              <a:buChar char="-"/>
            </a:pPr>
            <a:r>
              <a:rPr lang="en-US" altLang="en-US" sz="2900" dirty="0"/>
              <a:t> Data modeling approaches</a:t>
            </a:r>
          </a:p>
          <a:p>
            <a:pPr eaLnBrk="1" hangingPunct="1">
              <a:buFontTx/>
              <a:buChar char="-"/>
            </a:pPr>
            <a:r>
              <a:rPr lang="en-US" altLang="en-US" sz="2900" baseline="0" dirty="0"/>
              <a:t> </a:t>
            </a:r>
            <a:r>
              <a:rPr lang="en-US" altLang="en-US" sz="2900" dirty="0"/>
              <a:t>Support for precomputed query results</a:t>
            </a:r>
          </a:p>
          <a:p>
            <a:pPr eaLnBrk="1" hangingPunct="1">
              <a:buFontTx/>
              <a:buChar char="-"/>
            </a:pPr>
            <a:r>
              <a:rPr lang="en-US" altLang="en-US" sz="2900" baseline="0" dirty="0"/>
              <a:t> </a:t>
            </a:r>
            <a:r>
              <a:rPr lang="en-US" altLang="en-US" sz="2900" dirty="0"/>
              <a:t>Support for different business analyst query tools</a:t>
            </a:r>
          </a:p>
          <a:p>
            <a:r>
              <a:rPr lang="en-US" altLang="en-US" sz="2900" dirty="0"/>
              <a:t>Performance limitation</a:t>
            </a:r>
          </a:p>
          <a:p>
            <a:pPr marL="171450" indent="-171450" eaLnBrk="1" hangingPunct="1">
              <a:buFontTx/>
              <a:buChar char="-"/>
            </a:pPr>
            <a:r>
              <a:rPr lang="en-US" altLang="en-US" sz="2900" dirty="0"/>
              <a:t>Performance problems with a separate database for both transaction processing and</a:t>
            </a:r>
            <a:r>
              <a:rPr lang="en-US" altLang="en-US" sz="2900" baseline="0" dirty="0"/>
              <a:t> </a:t>
            </a:r>
            <a:r>
              <a:rPr lang="en-US" altLang="en-US" sz="2900" dirty="0"/>
              <a:t>business intelligence decision</a:t>
            </a:r>
            <a:r>
              <a:rPr lang="en-US" altLang="en-US" sz="2900" baseline="0" dirty="0"/>
              <a:t> making</a:t>
            </a:r>
          </a:p>
          <a:p>
            <a:pPr marL="171450" indent="-171450" eaLnBrk="1" hangingPunct="1">
              <a:buFontTx/>
              <a:buChar char="-"/>
            </a:pPr>
            <a:r>
              <a:rPr lang="en-US" altLang="en-US" sz="2900" baseline="0" dirty="0"/>
              <a:t>Never solved. Use a separate database</a:t>
            </a:r>
            <a:endParaRPr lang="en-US" altLang="en-US" sz="2900" dirty="0"/>
          </a:p>
          <a:p>
            <a:r>
              <a:rPr lang="en-US" altLang="en-US" sz="2900" dirty="0"/>
              <a:t>Lack of integration</a:t>
            </a:r>
          </a:p>
          <a:p>
            <a:pPr marL="171450" indent="-171450" eaLnBrk="1" hangingPunct="1">
              <a:buFontTx/>
              <a:buChar char="-"/>
            </a:pPr>
            <a:r>
              <a:rPr lang="en-US" altLang="en-US" sz="2900" dirty="0"/>
              <a:t>Most important issue; highlight with pen</a:t>
            </a:r>
          </a:p>
          <a:p>
            <a:pPr marL="171450" indent="-171450" eaLnBrk="1" hangingPunct="1">
              <a:buFontTx/>
              <a:buChar char="-"/>
            </a:pPr>
            <a:r>
              <a:rPr lang="en-US" altLang="en-US" sz="2900" dirty="0"/>
              <a:t>Management issue</a:t>
            </a:r>
          </a:p>
          <a:p>
            <a:pPr marL="171450" indent="-171450" eaLnBrk="1" hangingPunct="1">
              <a:buFontTx/>
              <a:buChar char="-"/>
            </a:pPr>
            <a:r>
              <a:rPr lang="en-US" altLang="en-US" sz="2900" dirty="0"/>
              <a:t>Lack of integration with transaction databases</a:t>
            </a:r>
            <a:r>
              <a:rPr lang="en-US" altLang="en-US" sz="2900" baseline="0" dirty="0"/>
              <a:t> and external data sources</a:t>
            </a:r>
          </a:p>
          <a:p>
            <a:pPr marL="171450" indent="-171450" eaLnBrk="1" hangingPunct="1">
              <a:buFontTx/>
              <a:buChar char="-"/>
            </a:pPr>
            <a:r>
              <a:rPr lang="en-US" altLang="en-US" sz="2900" dirty="0"/>
              <a:t>Add value: integrate, standardize, clean, and summarize both internal and external data sources</a:t>
            </a:r>
          </a:p>
          <a:p>
            <a:pPr marL="0" indent="0" eaLnBrk="1" hangingPunct="1">
              <a:buFontTx/>
              <a:buNone/>
            </a:pPr>
            <a:endParaRPr lang="en-US" altLang="en-US" sz="2900" dirty="0"/>
          </a:p>
          <a:p>
            <a:pPr marL="0" indent="0" eaLnBrk="1" hangingPunct="1">
              <a:buFontTx/>
              <a:buNone/>
            </a:pPr>
            <a:r>
              <a:rPr lang="en-US" altLang="en-US" sz="2900" dirty="0"/>
              <a:t>Initially separate companies developed technology independent of relational databases</a:t>
            </a:r>
          </a:p>
          <a:p>
            <a:pPr eaLnBrk="1" hangingPunct="1">
              <a:buFontTx/>
              <a:buNone/>
            </a:pPr>
            <a:r>
              <a:rPr lang="en-US" altLang="en-US" sz="2900" dirty="0"/>
              <a:t>Relational database vendors did not focus on relational database technology extensions until late 1990s</a:t>
            </a:r>
          </a:p>
        </p:txBody>
      </p:sp>
    </p:spTree>
    <p:extLst>
      <p:ext uri="{BB962C8B-B14F-4D97-AF65-F5344CB8AC3E}">
        <p14:creationId xmlns:p14="http://schemas.microsoft.com/office/powerpoint/2010/main" val="711120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99473"/>
          </a:xfrm>
        </p:spPr>
        <p:txBody>
          <a:bodyPr/>
          <a:lstStyle/>
          <a:p>
            <a:pPr algn="ctr"/>
            <a:r>
              <a:rPr lang="en-US" dirty="0">
                <a:solidFill>
                  <a:srgbClr val="FFC000"/>
                </a:solidFill>
              </a:rPr>
              <a:t>Technology and Deployment Limitations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41821777"/>
              </p:ext>
            </p:extLst>
          </p:nvPr>
        </p:nvGraphicFramePr>
        <p:xfrm>
          <a:off x="2989479" y="2189251"/>
          <a:ext cx="5997742" cy="42402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59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06B1E39D-D15B-41D4-8DFB-B48DE06F74C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D7A4D5FD-A509-4AE5-9601-7225C9011F32}"/>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0E0C7030-4354-40E3-9EF0-8EAD33FAA1D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2CAC4DE7-0FF4-4AA0-BD56-1C9435FC293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9FBB54D9-40F8-42B8-8E01-4683C071A96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ABD220F-22D0-4491-B047-4336452E5526}"/>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06BD19C0-1215-4A96-89F2-C5D63CCF6AE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theme/theme1.xml><?xml version="1.0" encoding="utf-8"?>
<a:theme xmlns:a="http://schemas.openxmlformats.org/drawingml/2006/main" name="Дивиденд">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Дивиденд</Template>
  <TotalTime>116</TotalTime>
  <Words>1901</Words>
  <Application>Microsoft Office PowerPoint</Application>
  <PresentationFormat>Широкоэкранный</PresentationFormat>
  <Paragraphs>300</Paragraphs>
  <Slides>16</Slides>
  <Notes>9</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16</vt:i4>
      </vt:variant>
    </vt:vector>
  </HeadingPairs>
  <TitlesOfParts>
    <vt:vector size="24" baseType="lpstr">
      <vt:lpstr>Arial</vt:lpstr>
      <vt:lpstr>Calibri</vt:lpstr>
      <vt:lpstr>Corbel</vt:lpstr>
      <vt:lpstr>Gill Sans MT</vt:lpstr>
      <vt:lpstr>Times New Roman</vt:lpstr>
      <vt:lpstr>Wingdings 2</vt:lpstr>
      <vt:lpstr>Дивиденд</vt:lpstr>
      <vt:lpstr>Visio</vt:lpstr>
      <vt:lpstr>Lecture 1</vt:lpstr>
      <vt:lpstr>Data warehouse structure</vt:lpstr>
      <vt:lpstr>Modules</vt:lpstr>
      <vt:lpstr>Schemes</vt:lpstr>
      <vt:lpstr>Tools</vt:lpstr>
      <vt:lpstr>Decision Making Hierarchy</vt:lpstr>
      <vt:lpstr>Decision Making Hierarchy</vt:lpstr>
      <vt:lpstr>Technology and Deployment Limitations</vt:lpstr>
      <vt:lpstr>Technology and Deployment Limitations</vt:lpstr>
      <vt:lpstr>Data Warehouse Characteristics</vt:lpstr>
      <vt:lpstr>Data Warehouse Characteristics</vt:lpstr>
      <vt:lpstr>Comparison of Processing Environments</vt:lpstr>
      <vt:lpstr>Comparison of Processing Environments</vt:lpstr>
      <vt:lpstr>Data Comparison</vt:lpstr>
      <vt:lpstr>Data Comparison</vt:lpstr>
      <vt:lpstr>Schema Comparison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Карюкин Владислав</dc:creator>
  <cp:lastModifiedBy>Карюкин Владислав</cp:lastModifiedBy>
  <cp:revision>8</cp:revision>
  <dcterms:created xsi:type="dcterms:W3CDTF">2020-09-08T07:26:00Z</dcterms:created>
  <dcterms:modified xsi:type="dcterms:W3CDTF">2020-09-08T11:09:10Z</dcterms:modified>
</cp:coreProperties>
</file>